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51" r:id="rId2"/>
  </p:sldMasterIdLst>
  <p:notesMasterIdLst>
    <p:notesMasterId r:id="rId53"/>
  </p:notesMasterIdLst>
  <p:sldIdLst>
    <p:sldId id="300" r:id="rId3"/>
    <p:sldId id="829" r:id="rId4"/>
    <p:sldId id="830" r:id="rId5"/>
    <p:sldId id="726" r:id="rId6"/>
    <p:sldId id="831" r:id="rId7"/>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 id="298" r:id="rId50"/>
    <p:sldId id="299" r:id="rId51"/>
    <p:sldId id="828" r:id="rId5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21" d="100"/>
          <a:sy n="121" d="100"/>
        </p:scale>
        <p:origin x="485" y="91"/>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 Type="http://schemas.openxmlformats.org/officeDocument/2006/relationships/slide" Target="slides/slide3.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theme" Target="theme/theme1.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ableStyles" Target="tableStyles.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74534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C302B7-C653-4312-94F1-2C3C33D80D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4398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C302B7-C653-4312-94F1-2C3C33D80D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72998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C302B7-C653-4312-94F1-2C3C33D80D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851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C302B7-C653-4312-94F1-2C3C33D80D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01984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welcome attendees, thank SCORE Broward, and establish the session as educational rather than legal advice. Explain that examples are simplified and that business owners should seek advice for specific facts. Approx. 2 minutes.</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Frame the session as practical risk management. Emphasize that legal planning is a business tool, not an obstacle. Approx. 3 minutes.</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Preview the value of the program. This is a 75-minute session with practical takeaways and a closing action plan. Approx. 2 minutes.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the presentation is designed for at least 75 minutes and can be expanded through Q&amp;A and examples. Approx. 1 minute.</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explain that legal planning is relationship management. Each relationship needs rules, records, and remedies. Approx. 3 minutes.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transition. Approx. 30 seconds.</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 the practical business questions rather than giving a tax lecture. Explain that liability protection can be weakened by poor records or personal guarantees. Approx. 5 minutes.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 LLC flexibility to operating agreements. Mention that an LLC is bound by and may enforce its operating agreement under Florida law. Approx. 4 minutes.</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corporations as more formal but sometimes better for ownership structure. Approx. 3 minutes.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the problem is not merely filing status. The problem is unclear expectations. Approx. 3 minutes.</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what Sunbiz does and does not do. The audience often confuses entity registration, DBA, tax registration, and trademark rights. Approx. 4 minutes.</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careful on BOI because it changed. State the current rule and advise monitoring official FinCEN guidance. Approx. 4 minutes.</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transition. Approx. 30 seconds.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examples: one owner wants to borrow money; one owner wants to leave; one owner stops working. Approx. 4 minutes.</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plain examples to explain why vague trust is not a governance system. Approx. 4 minutes.</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through the checklist. Explain that litigation often turns on records created before anyone thought there would be litigation. Approx. 3 minutes.</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personal guarantees with leases, credit applications, merchant agreements, vendor financing, and SBA loans. Approx. 3 minutes.</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transition. Approx. 30 seconds.</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online forms are starting points, not business-specific risk assessments. Approx. 4 minutes.</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as an interactive section. Ask attendees to compare this list against their customer, vendor, and lease documents. Approx. 5 minutes.</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practical collections in Florida without giving debt collection legal advice. Emphasize leverage, documentation, and timing. Approx. 4 minutes.</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examples from small businesses: restaurant lease, service business master terms, construction or specialty vendor. Approx. 4 minutes.</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practical operations slide. Emphasize that contract management is a business process. Approx. 3 minutes.</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transition. Approx. 30 seconds.</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IP protection starts with knowing what asset is at issue. Approx. 4 minutes.</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practical clearance: Sunbiz, Google, domain, social media, USPTO, and legal review. Approx. 4 minutes.</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key take-home point. Many business owners assume payment equals ownership. Approx. 4 minutes.</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Tie confidentiality to business behavior. Explain that courts look at how the business treated the information. Approx. 3 minutes.</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transition. Approx. 30 seconds.</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classification is multi-factor and fact-specific. Mention that there is no single magic factor under IRS guidance. Approx. 4 minutes.</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high level. Attendees should check industry-specific and headcount-specific rules. Approx. 4 minutes.</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Give practical examples: sales employee with customer relationships, executive with confidential plans, technician with training and pricing info. Approx. 4 minutes.</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transition. Approx. 30 seconds.</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teach issue spotting. Ask attendees what disputes they see most often in their industries. Approx. 3 minutes.</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that timing, contract clauses, evidence, money at stake, and business relationship drive the path. Approx. 5 minutes.</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high-value for business owners. Explain practical preservation without overcomplicating. Approx. 4 minutes.</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business-first litigation counseling. Approx. 3 minutes.</a:t>
            </a:r>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transition. Approx. 30 seconds.</a:t>
            </a:r>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practical. The goal is not to discourage technology, but to use it with business controls. Approx. 4 minutes.</a:t>
            </a:r>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main leave-behind. Encourage attendees to pick three items this week and complete the rest over 30 days. Approx. 5 minutes.</a:t>
            </a:r>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as either an interactive exercise or a Q&amp;A bridge. Approx. 5-8 minutes depending on audience participation.</a:t>
            </a:r>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Tell attendees to use official government sources and to check for changes. Approx. 2 minutes.</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invite questions. Contact information appears only at the end to keep the webinar educational and non-infomercial. Approx. 2 minutes plus Q&amp;A.</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Appendix only. Mention if time allows; otherwise leave as reference.</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CC302B7-C653-4312-94F1-2C3C33D80D8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832938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7F4EF"/>
        </a:solidFill>
        <a:effectLst/>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3095912"/>
            <a:ext cx="10363200" cy="1367733"/>
          </a:xfrm>
        </p:spPr>
        <p:txBody>
          <a:bodyPr/>
          <a:lstStyle>
            <a:lvl1pPr>
              <a:defRPr baseline="0"/>
            </a:lvl1pPr>
          </a:lstStyle>
          <a:p>
            <a:r>
              <a:rPr lang="en-US"/>
              <a:t>Click to edit Master title style</a:t>
            </a:r>
            <a:endParaRPr lang="en-US" dirty="0"/>
          </a:p>
        </p:txBody>
      </p:sp>
      <p:sp>
        <p:nvSpPr>
          <p:cNvPr id="3" name="Subtitle 2"/>
          <p:cNvSpPr>
            <a:spLocks noGrp="1"/>
          </p:cNvSpPr>
          <p:nvPr>
            <p:ph type="subTitle" idx="1"/>
          </p:nvPr>
        </p:nvSpPr>
        <p:spPr>
          <a:xfrm>
            <a:off x="1828800" y="4092457"/>
            <a:ext cx="8534400" cy="900865"/>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5" name="Title 1"/>
          <p:cNvSpPr txBox="1">
            <a:spLocks/>
          </p:cNvSpPr>
          <p:nvPr/>
        </p:nvSpPr>
        <p:spPr bwMode="auto">
          <a:xfrm>
            <a:off x="812800" y="88900"/>
            <a:ext cx="10566400" cy="520700"/>
          </a:xfrm>
          <a:prstGeom prst="rect">
            <a:avLst/>
          </a:prstGeom>
          <a:noFill/>
          <a:ln w="9525">
            <a:noFill/>
            <a:miter lim="800000"/>
            <a:headEnd/>
            <a:tailEnd/>
          </a:ln>
        </p:spPr>
        <p:txBody>
          <a:bodyPr anchor="ctr"/>
          <a:lstStyle>
            <a:lvl1pPr algn="ctr">
              <a:defRPr/>
            </a:lvl1pPr>
          </a:lstStyle>
          <a:p>
            <a:pPr>
              <a:lnSpc>
                <a:spcPct val="100000"/>
              </a:lnSpc>
              <a:buClrTx/>
              <a:buSzTx/>
              <a:buFontTx/>
              <a:buNone/>
              <a:defRPr/>
            </a:pPr>
            <a:r>
              <a:rPr lang="en-US" sz="2800" kern="0" dirty="0">
                <a:solidFill>
                  <a:schemeClr val="bg1"/>
                </a:solidFill>
                <a:latin typeface="+mj-lt"/>
                <a:ea typeface="+mj-ea"/>
                <a:cs typeface="+mj-cs"/>
              </a:rPr>
              <a:t>Click to edit Master title style</a:t>
            </a:r>
          </a:p>
        </p:txBody>
      </p:sp>
      <p:pic>
        <p:nvPicPr>
          <p:cNvPr id="8" name="Picture 7" descr="SCORE Logo 2015-R-Tagline.png"/>
          <p:cNvPicPr>
            <a:picLocks noChangeAspect="1"/>
          </p:cNvPicPr>
          <p:nvPr/>
        </p:nvPicPr>
        <p:blipFill>
          <a:blip r:embed="rId2"/>
          <a:stretch>
            <a:fillRect/>
          </a:stretch>
        </p:blipFill>
        <p:spPr>
          <a:xfrm>
            <a:off x="3025212" y="1243202"/>
            <a:ext cx="6096000" cy="1860550"/>
          </a:xfrm>
          <a:prstGeom prst="rect">
            <a:avLst/>
          </a:prstGeom>
        </p:spPr>
      </p:pic>
      <p:sp>
        <p:nvSpPr>
          <p:cNvPr id="4" name="Slide Number Placeholder 3"/>
          <p:cNvSpPr>
            <a:spLocks noGrp="1"/>
          </p:cNvSpPr>
          <p:nvPr>
            <p:ph type="sldNum" sz="quarter" idx="10"/>
          </p:nvPr>
        </p:nvSpPr>
        <p:spPr/>
        <p:txBody>
          <a:bodyPr/>
          <a:lstStyle/>
          <a:p>
            <a:fld id="{BFB36014-D174-482E-9E35-CC7AE60656D4}" type="slidenum">
              <a:rPr lang="en-US" smtClean="0"/>
              <a:pPr/>
              <a:t>‹#›</a:t>
            </a:fld>
            <a:endParaRPr lang="en-US" dirty="0"/>
          </a:p>
        </p:txBody>
      </p:sp>
    </p:spTree>
    <p:extLst>
      <p:ext uri="{BB962C8B-B14F-4D97-AF65-F5344CB8AC3E}">
        <p14:creationId xmlns:p14="http://schemas.microsoft.com/office/powerpoint/2010/main" val="25555851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10"/>
          </p:nvPr>
        </p:nvSpPr>
        <p:spPr/>
        <p:txBody>
          <a:bodyPr/>
          <a:lstStyle/>
          <a:p>
            <a:fld id="{BFB36014-D174-482E-9E35-CC7AE60656D4}" type="slidenum">
              <a:rPr lang="en-US" smtClean="0"/>
              <a:pPr/>
              <a:t>‹#›</a:t>
            </a:fld>
            <a:endParaRPr lang="en-US" dirty="0"/>
          </a:p>
        </p:txBody>
      </p:sp>
    </p:spTree>
    <p:extLst>
      <p:ext uri="{BB962C8B-B14F-4D97-AF65-F5344CB8AC3E}">
        <p14:creationId xmlns:p14="http://schemas.microsoft.com/office/powerpoint/2010/main" val="1603744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295526"/>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1676401"/>
            <a:ext cx="10363200" cy="619125"/>
          </a:xfrm>
        </p:spPr>
        <p:txBody>
          <a:bodyPr anchor="b"/>
          <a:lstStyle>
            <a:lvl1pPr marL="0" indent="0">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5" name="Slide Number Placeholder 4"/>
          <p:cNvSpPr>
            <a:spLocks noGrp="1"/>
          </p:cNvSpPr>
          <p:nvPr>
            <p:ph type="sldNum" sz="quarter" idx="10"/>
          </p:nvPr>
        </p:nvSpPr>
        <p:spPr/>
        <p:txBody>
          <a:bodyPr/>
          <a:lstStyle/>
          <a:p>
            <a:fld id="{BFB36014-D174-482E-9E35-CC7AE60656D4}" type="slidenum">
              <a:rPr lang="en-US" smtClean="0"/>
              <a:pPr/>
              <a:t>‹#›</a:t>
            </a:fld>
            <a:endParaRPr lang="en-US" dirty="0"/>
          </a:p>
        </p:txBody>
      </p:sp>
    </p:spTree>
    <p:extLst>
      <p:ext uri="{BB962C8B-B14F-4D97-AF65-F5344CB8AC3E}">
        <p14:creationId xmlns:p14="http://schemas.microsoft.com/office/powerpoint/2010/main" val="14320018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13080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13080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0"/>
          </p:nvPr>
        </p:nvSpPr>
        <p:spPr/>
        <p:txBody>
          <a:bodyPr/>
          <a:lstStyle/>
          <a:p>
            <a:fld id="{BFB36014-D174-482E-9E35-CC7AE60656D4}" type="slidenum">
              <a:rPr lang="en-US" smtClean="0"/>
              <a:pPr/>
              <a:t>‹#›</a:t>
            </a:fld>
            <a:endParaRPr lang="en-US" dirty="0"/>
          </a:p>
        </p:txBody>
      </p:sp>
    </p:spTree>
    <p:extLst>
      <p:ext uri="{BB962C8B-B14F-4D97-AF65-F5344CB8AC3E}">
        <p14:creationId xmlns:p14="http://schemas.microsoft.com/office/powerpoint/2010/main" val="13634786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6"/>
            <a:ext cx="5386917" cy="3728611"/>
          </a:xfrm>
        </p:spPr>
        <p:txBody>
          <a:bodyPr/>
          <a:lstStyle>
            <a:lvl1pPr>
              <a:buClr>
                <a:schemeClr val="accent4"/>
              </a:buClr>
              <a:defRPr sz="2400">
                <a:solidFill>
                  <a:schemeClr val="accent4"/>
                </a:solidFill>
              </a:defRPr>
            </a:lvl1pPr>
            <a:lvl2pPr>
              <a:buClr>
                <a:schemeClr val="accent4"/>
              </a:buClr>
              <a:defRPr sz="2000">
                <a:solidFill>
                  <a:schemeClr val="accent4"/>
                </a:solidFill>
              </a:defRPr>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540452"/>
          </a:xfrm>
        </p:spPr>
        <p:txBody>
          <a:bodyPr/>
          <a:lstStyle>
            <a:lvl1pPr>
              <a:buClr>
                <a:schemeClr val="accent4"/>
              </a:buClr>
              <a:defRPr sz="2400">
                <a:solidFill>
                  <a:schemeClr val="accent4"/>
                </a:solidFill>
              </a:defRPr>
            </a:lvl1pPr>
            <a:lvl2pPr>
              <a:defRPr sz="2000">
                <a:solidFill>
                  <a:schemeClr val="accent4"/>
                </a:solidFill>
              </a:defRPr>
            </a:lvl2pPr>
            <a:lvl3pPr>
              <a:defRPr sz="1800">
                <a:solidFill>
                  <a:schemeClr val="accent4"/>
                </a:solidFill>
              </a:defRPr>
            </a:lvl3pPr>
            <a:lvl4pPr>
              <a:defRPr sz="1600">
                <a:solidFill>
                  <a:schemeClr val="accent4"/>
                </a:solidFill>
              </a:defRPr>
            </a:lvl4pPr>
            <a:lvl5pPr>
              <a:defRPr sz="1600">
                <a:solidFill>
                  <a:schemeClr val="accent4"/>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Slide Number Placeholder 7"/>
          <p:cNvSpPr>
            <a:spLocks noGrp="1"/>
          </p:cNvSpPr>
          <p:nvPr>
            <p:ph type="sldNum" sz="quarter" idx="10"/>
          </p:nvPr>
        </p:nvSpPr>
        <p:spPr/>
        <p:txBody>
          <a:bodyPr/>
          <a:lstStyle/>
          <a:p>
            <a:fld id="{BFB36014-D174-482E-9E35-CC7AE60656D4}" type="slidenum">
              <a:rPr lang="en-US" smtClean="0"/>
              <a:pPr/>
              <a:t>‹#›</a:t>
            </a:fld>
            <a:endParaRPr lang="en-US" dirty="0"/>
          </a:p>
        </p:txBody>
      </p:sp>
    </p:spTree>
    <p:extLst>
      <p:ext uri="{BB962C8B-B14F-4D97-AF65-F5344CB8AC3E}">
        <p14:creationId xmlns:p14="http://schemas.microsoft.com/office/powerpoint/2010/main" val="26436896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Slide Number Placeholder 3"/>
          <p:cNvSpPr>
            <a:spLocks noGrp="1"/>
          </p:cNvSpPr>
          <p:nvPr>
            <p:ph type="sldNum" sz="quarter" idx="10"/>
          </p:nvPr>
        </p:nvSpPr>
        <p:spPr/>
        <p:txBody>
          <a:bodyPr/>
          <a:lstStyle/>
          <a:p>
            <a:fld id="{BFB36014-D174-482E-9E35-CC7AE60656D4}" type="slidenum">
              <a:rPr lang="en-US" smtClean="0"/>
              <a:pPr/>
              <a:t>‹#›</a:t>
            </a:fld>
            <a:endParaRPr lang="en-US" dirty="0"/>
          </a:p>
        </p:txBody>
      </p:sp>
    </p:spTree>
    <p:extLst>
      <p:ext uri="{BB962C8B-B14F-4D97-AF65-F5344CB8AC3E}">
        <p14:creationId xmlns:p14="http://schemas.microsoft.com/office/powerpoint/2010/main" val="22474417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1435101"/>
            <a:ext cx="4011084" cy="910003"/>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766733" y="1435100"/>
            <a:ext cx="6815667" cy="428806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1" y="2531383"/>
            <a:ext cx="4011084" cy="3481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Title Placeholder 1"/>
          <p:cNvSpPr txBox="1">
            <a:spLocks/>
          </p:cNvSpPr>
          <p:nvPr/>
        </p:nvSpPr>
        <p:spPr>
          <a:xfrm>
            <a:off x="609600" y="161551"/>
            <a:ext cx="10972800" cy="925812"/>
          </a:xfrm>
          <a:prstGeom prst="rect">
            <a:avLst/>
          </a:prstGeom>
        </p:spPr>
        <p:txBody>
          <a:bodyPr vert="horz" lIns="91440" tIns="45720" rIns="91440" bIns="45720" rtlCol="0" anchor="ctr">
            <a:normAutofit/>
          </a:bodyPr>
          <a:lstStyle>
            <a:lvl1pPr algn="ctr" defTabSz="457200" rtl="0" eaLnBrk="1" fontAlgn="base" hangingPunct="1">
              <a:spcBef>
                <a:spcPct val="0"/>
              </a:spcBef>
              <a:spcAft>
                <a:spcPct val="0"/>
              </a:spcAft>
              <a:defRPr sz="4400" kern="1200" spc="-100">
                <a:solidFill>
                  <a:schemeClr val="tx1"/>
                </a:solidFill>
                <a:latin typeface="Gill Sans MT" pitchFamily="34" charset="0"/>
                <a:ea typeface="ＭＳ Ｐゴシック" pitchFamily="-110" charset="-128"/>
                <a:cs typeface="Gill Sans MT" pitchFamily="34" charset="0"/>
              </a:defRPr>
            </a:lvl1pPr>
            <a:lvl2pPr algn="ctr" defTabSz="457200" rtl="0" eaLnBrk="1" fontAlgn="base" hangingPunct="1">
              <a:spcBef>
                <a:spcPct val="0"/>
              </a:spcBef>
              <a:spcAft>
                <a:spcPct val="0"/>
              </a:spcAft>
              <a:defRPr sz="4400">
                <a:solidFill>
                  <a:schemeClr val="tx1"/>
                </a:solidFill>
                <a:latin typeface="Gill Sans" pitchFamily="-110" charset="0"/>
                <a:ea typeface="ＭＳ Ｐゴシック" pitchFamily="-110" charset="-128"/>
              </a:defRPr>
            </a:lvl2pPr>
            <a:lvl3pPr algn="ctr" defTabSz="457200" rtl="0" eaLnBrk="1" fontAlgn="base" hangingPunct="1">
              <a:spcBef>
                <a:spcPct val="0"/>
              </a:spcBef>
              <a:spcAft>
                <a:spcPct val="0"/>
              </a:spcAft>
              <a:defRPr sz="4400">
                <a:solidFill>
                  <a:schemeClr val="tx1"/>
                </a:solidFill>
                <a:latin typeface="Gill Sans" pitchFamily="-110" charset="0"/>
                <a:ea typeface="ＭＳ Ｐゴシック" pitchFamily="-110" charset="-128"/>
              </a:defRPr>
            </a:lvl3pPr>
            <a:lvl4pPr algn="ctr" defTabSz="457200" rtl="0" eaLnBrk="1" fontAlgn="base" hangingPunct="1">
              <a:spcBef>
                <a:spcPct val="0"/>
              </a:spcBef>
              <a:spcAft>
                <a:spcPct val="0"/>
              </a:spcAft>
              <a:defRPr sz="4400">
                <a:solidFill>
                  <a:schemeClr val="tx1"/>
                </a:solidFill>
                <a:latin typeface="Gill Sans" pitchFamily="-110" charset="0"/>
                <a:ea typeface="ＭＳ Ｐゴシック" pitchFamily="-110" charset="-128"/>
              </a:defRPr>
            </a:lvl4pPr>
            <a:lvl5pPr algn="ctr" defTabSz="457200" rtl="0" eaLnBrk="1" fontAlgn="base" hangingPunct="1">
              <a:spcBef>
                <a:spcPct val="0"/>
              </a:spcBef>
              <a:spcAft>
                <a:spcPct val="0"/>
              </a:spcAft>
              <a:defRPr sz="4400">
                <a:solidFill>
                  <a:schemeClr val="tx1"/>
                </a:solidFill>
                <a:latin typeface="Gill Sans" pitchFamily="-110" charset="0"/>
                <a:ea typeface="ＭＳ Ｐゴシック" pitchFamily="-110" charset="-128"/>
              </a:defRPr>
            </a:lvl5pPr>
            <a:lvl6pPr marL="457200" algn="ctr" defTabSz="457200" rtl="0" eaLnBrk="1" fontAlgn="base" hangingPunct="1">
              <a:spcBef>
                <a:spcPct val="0"/>
              </a:spcBef>
              <a:spcAft>
                <a:spcPct val="0"/>
              </a:spcAft>
              <a:defRPr sz="4400">
                <a:solidFill>
                  <a:schemeClr val="tx1"/>
                </a:solidFill>
                <a:latin typeface="Gill Sans" pitchFamily="-110" charset="0"/>
                <a:ea typeface="ＭＳ Ｐゴシック" pitchFamily="-110" charset="-128"/>
              </a:defRPr>
            </a:lvl6pPr>
            <a:lvl7pPr marL="914400" algn="ctr" defTabSz="457200" rtl="0" eaLnBrk="1" fontAlgn="base" hangingPunct="1">
              <a:spcBef>
                <a:spcPct val="0"/>
              </a:spcBef>
              <a:spcAft>
                <a:spcPct val="0"/>
              </a:spcAft>
              <a:defRPr sz="4400">
                <a:solidFill>
                  <a:schemeClr val="tx1"/>
                </a:solidFill>
                <a:latin typeface="Gill Sans" pitchFamily="-110" charset="0"/>
                <a:ea typeface="ＭＳ Ｐゴシック" pitchFamily="-110" charset="-128"/>
              </a:defRPr>
            </a:lvl7pPr>
            <a:lvl8pPr marL="1371600" algn="ctr" defTabSz="457200" rtl="0" eaLnBrk="1" fontAlgn="base" hangingPunct="1">
              <a:spcBef>
                <a:spcPct val="0"/>
              </a:spcBef>
              <a:spcAft>
                <a:spcPct val="0"/>
              </a:spcAft>
              <a:defRPr sz="4400">
                <a:solidFill>
                  <a:schemeClr val="tx1"/>
                </a:solidFill>
                <a:latin typeface="Gill Sans" pitchFamily="-110" charset="0"/>
                <a:ea typeface="ＭＳ Ｐゴシック" pitchFamily="-110" charset="-128"/>
              </a:defRPr>
            </a:lvl8pPr>
            <a:lvl9pPr marL="1828800" algn="ctr" defTabSz="457200" rtl="0" eaLnBrk="1" fontAlgn="base" hangingPunct="1">
              <a:spcBef>
                <a:spcPct val="0"/>
              </a:spcBef>
              <a:spcAft>
                <a:spcPct val="0"/>
              </a:spcAft>
              <a:defRPr sz="4400">
                <a:solidFill>
                  <a:schemeClr val="tx1"/>
                </a:solidFill>
                <a:latin typeface="Gill Sans" pitchFamily="-110" charset="0"/>
                <a:ea typeface="ＭＳ Ｐゴシック" pitchFamily="-110" charset="-128"/>
              </a:defRPr>
            </a:lvl9pPr>
          </a:lstStyle>
          <a:p>
            <a:r>
              <a:rPr lang="en-US" sz="4400" b="0"/>
              <a:t>Click to edit Master title style</a:t>
            </a:r>
            <a:endParaRPr lang="en-US" sz="4400" b="0" dirty="0"/>
          </a:p>
        </p:txBody>
      </p:sp>
      <p:sp>
        <p:nvSpPr>
          <p:cNvPr id="5" name="Slide Number Placeholder 4"/>
          <p:cNvSpPr>
            <a:spLocks noGrp="1"/>
          </p:cNvSpPr>
          <p:nvPr>
            <p:ph type="sldNum" sz="quarter" idx="10"/>
          </p:nvPr>
        </p:nvSpPr>
        <p:spPr/>
        <p:txBody>
          <a:bodyPr/>
          <a:lstStyle/>
          <a:p>
            <a:fld id="{BFB36014-D174-482E-9E35-CC7AE60656D4}" type="slidenum">
              <a:rPr lang="en-US" smtClean="0"/>
              <a:pPr/>
              <a:t>‹#›</a:t>
            </a:fld>
            <a:endParaRPr lang="en-US" dirty="0"/>
          </a:p>
        </p:txBody>
      </p:sp>
    </p:spTree>
    <p:extLst>
      <p:ext uri="{BB962C8B-B14F-4D97-AF65-F5344CB8AC3E}">
        <p14:creationId xmlns:p14="http://schemas.microsoft.com/office/powerpoint/2010/main" val="37516547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438400" y="4800600"/>
            <a:ext cx="7315200" cy="566738"/>
          </a:xfrm>
        </p:spPr>
        <p:txBody>
          <a:bodyPr anchor="b"/>
          <a:lstStyle>
            <a:lvl1pPr algn="l">
              <a:defRPr sz="2000" b="1"/>
            </a:lvl1pPr>
          </a:lstStyle>
          <a:p>
            <a:r>
              <a:rPr lang="en-US"/>
              <a:t>Click to edit Master title style</a:t>
            </a:r>
            <a:endParaRPr lang="en-US" dirty="0"/>
          </a:p>
        </p:txBody>
      </p:sp>
      <p:sp>
        <p:nvSpPr>
          <p:cNvPr id="4" name="Text Placeholder 3"/>
          <p:cNvSpPr>
            <a:spLocks noGrp="1"/>
          </p:cNvSpPr>
          <p:nvPr>
            <p:ph type="body" sz="half" idx="2"/>
          </p:nvPr>
        </p:nvSpPr>
        <p:spPr>
          <a:xfrm>
            <a:off x="2438400" y="5367338"/>
            <a:ext cx="7315200" cy="48910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Picture Placeholder 5"/>
          <p:cNvSpPr>
            <a:spLocks noGrp="1"/>
          </p:cNvSpPr>
          <p:nvPr>
            <p:ph type="pic" sz="quarter" idx="10"/>
          </p:nvPr>
        </p:nvSpPr>
        <p:spPr>
          <a:xfrm>
            <a:off x="2438400" y="1524000"/>
            <a:ext cx="7315200" cy="3276600"/>
          </a:xfrm>
        </p:spPr>
        <p:txBody>
          <a:bodyPr/>
          <a:lstStyle/>
          <a:p>
            <a:r>
              <a:rPr lang="en-US"/>
              <a:t>Click icon to add picture</a:t>
            </a:r>
          </a:p>
        </p:txBody>
      </p:sp>
      <p:sp>
        <p:nvSpPr>
          <p:cNvPr id="3" name="Slide Number Placeholder 2"/>
          <p:cNvSpPr>
            <a:spLocks noGrp="1"/>
          </p:cNvSpPr>
          <p:nvPr>
            <p:ph type="sldNum" sz="quarter" idx="11"/>
          </p:nvPr>
        </p:nvSpPr>
        <p:spPr/>
        <p:txBody>
          <a:bodyPr/>
          <a:lstStyle/>
          <a:p>
            <a:fld id="{BFB36014-D174-482E-9E35-CC7AE60656D4}" type="slidenum">
              <a:rPr lang="en-US" smtClean="0"/>
              <a:pPr/>
              <a:t>‹#›</a:t>
            </a:fld>
            <a:endParaRPr lang="en-US" dirty="0"/>
          </a:p>
        </p:txBody>
      </p:sp>
    </p:spTree>
    <p:extLst>
      <p:ext uri="{BB962C8B-B14F-4D97-AF65-F5344CB8AC3E}">
        <p14:creationId xmlns:p14="http://schemas.microsoft.com/office/powerpoint/2010/main" val="6763346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BFB36014-D174-482E-9E35-CC7AE60656D4}" type="slidenum">
              <a:rPr lang="en-US" smtClean="0"/>
              <a:pPr/>
              <a:t>‹#›</a:t>
            </a:fld>
            <a:endParaRPr lang="en-US" dirty="0"/>
          </a:p>
        </p:txBody>
      </p:sp>
    </p:spTree>
    <p:extLst>
      <p:ext uri="{BB962C8B-B14F-4D97-AF65-F5344CB8AC3E}">
        <p14:creationId xmlns:p14="http://schemas.microsoft.com/office/powerpoint/2010/main" val="38221684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0.xml"/><Relationship Id="rId3" Type="http://schemas.openxmlformats.org/officeDocument/2006/relationships/slideLayout" Target="../slideLayouts/slideLayout5.xml"/><Relationship Id="rId7" Type="http://schemas.openxmlformats.org/officeDocument/2006/relationships/slideLayout" Target="../slideLayouts/slideLayout9.xml"/><Relationship Id="rId2" Type="http://schemas.openxmlformats.org/officeDocument/2006/relationships/slideLayout" Target="../slideLayouts/slideLayout4.xml"/><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image" Target="../media/image1.jpeg"/><Relationship Id="rId5" Type="http://schemas.openxmlformats.org/officeDocument/2006/relationships/slideLayout" Target="../slideLayouts/slideLayout7.xml"/><Relationship Id="rId10" Type="http://schemas.openxmlformats.org/officeDocument/2006/relationships/theme" Target="../theme/theme2.xml"/><Relationship Id="rId4" Type="http://schemas.openxmlformats.org/officeDocument/2006/relationships/slideLayout" Target="../slideLayouts/slideLayout6.xml"/><Relationship Id="rId9"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161926"/>
            <a:ext cx="10972800" cy="92551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371600"/>
            <a:ext cx="10972800" cy="41465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3"/>
          <p:cNvSpPr>
            <a:spLocks noGrp="1"/>
          </p:cNvSpPr>
          <p:nvPr>
            <p:ph type="sldNum" sz="quarter" idx="4"/>
          </p:nvPr>
        </p:nvSpPr>
        <p:spPr>
          <a:xfrm>
            <a:off x="4673600" y="6309311"/>
            <a:ext cx="2844800" cy="365125"/>
          </a:xfrm>
          <a:prstGeom prst="rect">
            <a:avLst/>
          </a:prstGeom>
        </p:spPr>
        <p:txBody>
          <a:bodyPr vert="horz" lIns="91440" tIns="45720" rIns="91440" bIns="45720" rtlCol="0" anchor="ctr"/>
          <a:lstStyle>
            <a:lvl1pPr algn="ctr">
              <a:defRPr sz="1100" b="0">
                <a:solidFill>
                  <a:schemeClr val="bg1"/>
                </a:solidFill>
                <a:latin typeface="Gill Sans MT" pitchFamily="34" charset="0"/>
              </a:defRPr>
            </a:lvl1pPr>
          </a:lstStyle>
          <a:p>
            <a:fld id="{BFB36014-D174-482E-9E35-CC7AE60656D4}" type="slidenum">
              <a:rPr lang="en-US" smtClean="0"/>
              <a:pPr/>
              <a:t>‹#›</a:t>
            </a:fld>
            <a:endParaRPr lang="en-US" dirty="0"/>
          </a:p>
        </p:txBody>
      </p:sp>
    </p:spTree>
    <p:extLst>
      <p:ext uri="{BB962C8B-B14F-4D97-AF65-F5344CB8AC3E}">
        <p14:creationId xmlns:p14="http://schemas.microsoft.com/office/powerpoint/2010/main" val="1382431262"/>
      </p:ext>
    </p:extLst>
  </p:cSld>
  <p:clrMap bg1="lt1" tx1="dk1" bg2="lt2" tx2="dk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Lst>
  <p:txStyles>
    <p:titleStyle>
      <a:lvl1pPr algn="ctr" defTabSz="457200" rtl="0" eaLnBrk="1" fontAlgn="base" hangingPunct="1">
        <a:spcBef>
          <a:spcPct val="0"/>
        </a:spcBef>
        <a:spcAft>
          <a:spcPct val="0"/>
        </a:spcAft>
        <a:defRPr sz="4400" kern="1200" spc="-100">
          <a:solidFill>
            <a:schemeClr val="tx1"/>
          </a:solidFill>
          <a:latin typeface="Gill Sans MT" pitchFamily="34" charset="0"/>
          <a:ea typeface="ＭＳ Ｐゴシック" pitchFamily="-110" charset="-128"/>
          <a:cs typeface="Gill Sans MT" pitchFamily="34" charset="0"/>
        </a:defRPr>
      </a:lvl1pPr>
      <a:lvl2pPr algn="ctr" defTabSz="457200" rtl="0" eaLnBrk="1" fontAlgn="base" hangingPunct="1">
        <a:spcBef>
          <a:spcPct val="0"/>
        </a:spcBef>
        <a:spcAft>
          <a:spcPct val="0"/>
        </a:spcAft>
        <a:defRPr sz="4400">
          <a:solidFill>
            <a:schemeClr val="tx1"/>
          </a:solidFill>
          <a:latin typeface="Gill Sans" pitchFamily="-110" charset="0"/>
          <a:ea typeface="ＭＳ Ｐゴシック" pitchFamily="-110" charset="-128"/>
        </a:defRPr>
      </a:lvl2pPr>
      <a:lvl3pPr algn="ctr" defTabSz="457200" rtl="0" eaLnBrk="1" fontAlgn="base" hangingPunct="1">
        <a:spcBef>
          <a:spcPct val="0"/>
        </a:spcBef>
        <a:spcAft>
          <a:spcPct val="0"/>
        </a:spcAft>
        <a:defRPr sz="4400">
          <a:solidFill>
            <a:schemeClr val="tx1"/>
          </a:solidFill>
          <a:latin typeface="Gill Sans" pitchFamily="-110" charset="0"/>
          <a:ea typeface="ＭＳ Ｐゴシック" pitchFamily="-110" charset="-128"/>
        </a:defRPr>
      </a:lvl3pPr>
      <a:lvl4pPr algn="ctr" defTabSz="457200" rtl="0" eaLnBrk="1" fontAlgn="base" hangingPunct="1">
        <a:spcBef>
          <a:spcPct val="0"/>
        </a:spcBef>
        <a:spcAft>
          <a:spcPct val="0"/>
        </a:spcAft>
        <a:defRPr sz="4400">
          <a:solidFill>
            <a:schemeClr val="tx1"/>
          </a:solidFill>
          <a:latin typeface="Gill Sans" pitchFamily="-110" charset="0"/>
          <a:ea typeface="ＭＳ Ｐゴシック" pitchFamily="-110" charset="-128"/>
        </a:defRPr>
      </a:lvl4pPr>
      <a:lvl5pPr algn="ctr" defTabSz="457200" rtl="0" eaLnBrk="1" fontAlgn="base" hangingPunct="1">
        <a:spcBef>
          <a:spcPct val="0"/>
        </a:spcBef>
        <a:spcAft>
          <a:spcPct val="0"/>
        </a:spcAft>
        <a:defRPr sz="4400">
          <a:solidFill>
            <a:schemeClr val="tx1"/>
          </a:solidFill>
          <a:latin typeface="Gill Sans" pitchFamily="-110" charset="0"/>
          <a:ea typeface="ＭＳ Ｐゴシック" pitchFamily="-110" charset="-128"/>
        </a:defRPr>
      </a:lvl5pPr>
      <a:lvl6pPr marL="457200" algn="ctr" defTabSz="457200" rtl="0" eaLnBrk="1" fontAlgn="base" hangingPunct="1">
        <a:spcBef>
          <a:spcPct val="0"/>
        </a:spcBef>
        <a:spcAft>
          <a:spcPct val="0"/>
        </a:spcAft>
        <a:defRPr sz="4400">
          <a:solidFill>
            <a:schemeClr val="tx1"/>
          </a:solidFill>
          <a:latin typeface="Gill Sans" pitchFamily="-110" charset="0"/>
          <a:ea typeface="ＭＳ Ｐゴシック" pitchFamily="-110" charset="-128"/>
        </a:defRPr>
      </a:lvl6pPr>
      <a:lvl7pPr marL="914400" algn="ctr" defTabSz="457200" rtl="0" eaLnBrk="1" fontAlgn="base" hangingPunct="1">
        <a:spcBef>
          <a:spcPct val="0"/>
        </a:spcBef>
        <a:spcAft>
          <a:spcPct val="0"/>
        </a:spcAft>
        <a:defRPr sz="4400">
          <a:solidFill>
            <a:schemeClr val="tx1"/>
          </a:solidFill>
          <a:latin typeface="Gill Sans" pitchFamily="-110" charset="0"/>
          <a:ea typeface="ＭＳ Ｐゴシック" pitchFamily="-110" charset="-128"/>
        </a:defRPr>
      </a:lvl7pPr>
      <a:lvl8pPr marL="1371600" algn="ctr" defTabSz="457200" rtl="0" eaLnBrk="1" fontAlgn="base" hangingPunct="1">
        <a:spcBef>
          <a:spcPct val="0"/>
        </a:spcBef>
        <a:spcAft>
          <a:spcPct val="0"/>
        </a:spcAft>
        <a:defRPr sz="4400">
          <a:solidFill>
            <a:schemeClr val="tx1"/>
          </a:solidFill>
          <a:latin typeface="Gill Sans" pitchFamily="-110" charset="0"/>
          <a:ea typeface="ＭＳ Ｐゴシック" pitchFamily="-110" charset="-128"/>
        </a:defRPr>
      </a:lvl8pPr>
      <a:lvl9pPr marL="1828800" algn="ctr" defTabSz="457200" rtl="0" eaLnBrk="1" fontAlgn="base" hangingPunct="1">
        <a:spcBef>
          <a:spcPct val="0"/>
        </a:spcBef>
        <a:spcAft>
          <a:spcPct val="0"/>
        </a:spcAft>
        <a:defRPr sz="4400">
          <a:solidFill>
            <a:schemeClr val="tx1"/>
          </a:solidFill>
          <a:latin typeface="Gill Sans" pitchFamily="-110" charset="0"/>
          <a:ea typeface="ＭＳ Ｐゴシック" pitchFamily="-110" charset="-128"/>
        </a:defRPr>
      </a:lvl9pPr>
    </p:titleStyle>
    <p:bodyStyle>
      <a:lvl1pPr marL="342900" indent="-342900" algn="l" defTabSz="457200" rtl="0" eaLnBrk="1" fontAlgn="base" hangingPunct="1">
        <a:spcBef>
          <a:spcPct val="20000"/>
        </a:spcBef>
        <a:spcAft>
          <a:spcPct val="0"/>
        </a:spcAft>
        <a:buFont typeface="Arial" charset="0"/>
        <a:buChar char="•"/>
        <a:defRPr sz="3200" kern="1200" spc="-50">
          <a:solidFill>
            <a:schemeClr val="tx2"/>
          </a:solidFill>
          <a:latin typeface="Gill Sans MT" pitchFamily="34" charset="0"/>
          <a:ea typeface="ＭＳ Ｐゴシック" pitchFamily="-110" charset="-128"/>
          <a:cs typeface="Gill Sans MT" pitchFamily="34" charset="0"/>
        </a:defRPr>
      </a:lvl1pPr>
      <a:lvl2pPr marL="742950" indent="-285750" algn="l" defTabSz="457200" rtl="0" eaLnBrk="1" fontAlgn="base" hangingPunct="1">
        <a:spcBef>
          <a:spcPct val="20000"/>
        </a:spcBef>
        <a:spcAft>
          <a:spcPct val="0"/>
        </a:spcAft>
        <a:buClr>
          <a:srgbClr val="2A2517"/>
        </a:buClr>
        <a:buFont typeface="Arial" charset="0"/>
        <a:buChar char="–"/>
        <a:defRPr sz="2800" kern="1200" spc="-50">
          <a:solidFill>
            <a:srgbClr val="2A2517"/>
          </a:solidFill>
          <a:latin typeface="Gill Sans MT" pitchFamily="34" charset="0"/>
          <a:ea typeface="ＭＳ Ｐゴシック" pitchFamily="-110" charset="-128"/>
          <a:cs typeface="Gill Sans MT" pitchFamily="34" charset="0"/>
        </a:defRPr>
      </a:lvl2pPr>
      <a:lvl3pPr marL="1143000" indent="-228600" algn="l" defTabSz="457200" rtl="0" eaLnBrk="1" fontAlgn="base" hangingPunct="1">
        <a:spcBef>
          <a:spcPct val="20000"/>
        </a:spcBef>
        <a:spcAft>
          <a:spcPct val="0"/>
        </a:spcAft>
        <a:buClr>
          <a:srgbClr val="2A2517"/>
        </a:buClr>
        <a:buFont typeface="Arial" charset="0"/>
        <a:buChar char="•"/>
        <a:defRPr sz="2400" kern="1200" spc="-50">
          <a:solidFill>
            <a:srgbClr val="2A2517"/>
          </a:solidFill>
          <a:latin typeface="Gill Sans MT" pitchFamily="34" charset="0"/>
          <a:ea typeface="ＭＳ Ｐゴシック" pitchFamily="-110" charset="-128"/>
          <a:cs typeface="Gill Sans MT" pitchFamily="34" charset="0"/>
        </a:defRPr>
      </a:lvl3pPr>
      <a:lvl4pPr marL="1600200" indent="-228600" algn="l" defTabSz="457200" rtl="0" eaLnBrk="1" fontAlgn="base" hangingPunct="1">
        <a:spcBef>
          <a:spcPct val="20000"/>
        </a:spcBef>
        <a:spcAft>
          <a:spcPct val="0"/>
        </a:spcAft>
        <a:buClr>
          <a:srgbClr val="2A2517"/>
        </a:buClr>
        <a:buFont typeface="Arial" charset="0"/>
        <a:buChar char="–"/>
        <a:defRPr sz="2000" kern="1200" spc="-50">
          <a:solidFill>
            <a:srgbClr val="2A2517"/>
          </a:solidFill>
          <a:latin typeface="Gill Sans MT" pitchFamily="34" charset="0"/>
          <a:ea typeface="ＭＳ Ｐゴシック" pitchFamily="-110" charset="-128"/>
          <a:cs typeface="Gill Sans MT" pitchFamily="34" charset="0"/>
        </a:defRPr>
      </a:lvl4pPr>
      <a:lvl5pPr marL="2057400" indent="-228600" algn="l" defTabSz="457200" rtl="0" eaLnBrk="1" fontAlgn="base" hangingPunct="1">
        <a:spcBef>
          <a:spcPct val="20000"/>
        </a:spcBef>
        <a:spcAft>
          <a:spcPct val="0"/>
        </a:spcAft>
        <a:buClr>
          <a:srgbClr val="2A2517"/>
        </a:buClr>
        <a:buFont typeface="Arial" charset="0"/>
        <a:buChar char="»"/>
        <a:defRPr sz="2000" kern="1200" spc="-50">
          <a:solidFill>
            <a:srgbClr val="2A2517"/>
          </a:solidFill>
          <a:latin typeface="Gill Sans MT" pitchFamily="34" charset="0"/>
          <a:ea typeface="ＭＳ Ｐゴシック" pitchFamily="-110" charset="-128"/>
          <a:cs typeface="Gill Sans MT"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jpeg"/><Relationship Id="rId3" Type="http://schemas.openxmlformats.org/officeDocument/2006/relationships/hyperlink" Target="about:blank" TargetMode="External"/><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4.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jpeg"/><Relationship Id="rId9"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image" Target="../media/image14.png"/><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5.xml.rels><?xml version="1.0" encoding="UTF-8" standalone="yes"?>
<Relationships xmlns="http://schemas.openxmlformats.org/package/2006/relationships"><Relationship Id="rId3" Type="http://schemas.openxmlformats.org/officeDocument/2006/relationships/hyperlink" Target="https://www.score.org/donate-score"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hyperlink" Target="https://share.google/YwSE5Xb0yTCC0aIT0" TargetMode="External"/><Relationship Id="rId4" Type="http://schemas.openxmlformats.org/officeDocument/2006/relationships/hyperlink" Target="https://score.tfaforms.net/111?_gl=1%2A30kk6y%2A_ga%2ANTc1MTI2MzM2LjE3NTA2ODczMTM.&amp;origination=https%253A%252F%252Fwww.score.org%252Ffind-mentor&amp;activeChapter=Broward&amp;address=33301&amp;companyid=0017"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hyperlink" Target="http://www.broward.score.org/" TargetMode="External"/><Relationship Id="rId2" Type="http://schemas.openxmlformats.org/officeDocument/2006/relationships/notesSlide" Target="../notesSlides/notesSlide49.xml"/><Relationship Id="rId1" Type="http://schemas.openxmlformats.org/officeDocument/2006/relationships/slideLayout" Target="../slideLayouts/slideLayout4.xml"/><Relationship Id="rId4" Type="http://schemas.openxmlformats.org/officeDocument/2006/relationships/image" Target="../media/image3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BB1AC68-D968-4BB3-8A4F-47FF29BD9124}"/>
              </a:ext>
            </a:extLst>
          </p:cNvPr>
          <p:cNvSpPr>
            <a:spLocks noGrp="1"/>
          </p:cNvSpPr>
          <p:nvPr>
            <p:ph type="ctrTitle"/>
          </p:nvPr>
        </p:nvSpPr>
        <p:spPr>
          <a:xfrm>
            <a:off x="904241" y="1667435"/>
            <a:ext cx="10363200" cy="4226747"/>
          </a:xfrm>
        </p:spPr>
        <p:txBody>
          <a:bodyPr>
            <a:normAutofit fontScale="90000"/>
          </a:bodyPr>
          <a:lstStyle/>
          <a:p>
            <a:pPr algn="l"/>
            <a:br>
              <a:rPr lang="en-US" sz="2800" b="1" dirty="0">
                <a:solidFill>
                  <a:srgbClr val="0A4A7A"/>
                </a:solidFill>
                <a:latin typeface="Arial" panose="020B0604020202020204" pitchFamily="34" charset="0"/>
              </a:rPr>
            </a:br>
            <a:br>
              <a:rPr lang="en-US" sz="2800" b="1" dirty="0">
                <a:solidFill>
                  <a:srgbClr val="0A4A7A"/>
                </a:solidFill>
                <a:latin typeface="Arial" panose="020B0604020202020204" pitchFamily="34" charset="0"/>
              </a:rPr>
            </a:br>
            <a:br>
              <a:rPr lang="en-US" sz="2800" b="1" dirty="0">
                <a:solidFill>
                  <a:srgbClr val="0A4A7A"/>
                </a:solidFill>
                <a:latin typeface="Arial" panose="020B0604020202020204" pitchFamily="34" charset="0"/>
              </a:rPr>
            </a:br>
            <a:br>
              <a:rPr lang="en-US" sz="2800" b="1" dirty="0">
                <a:solidFill>
                  <a:srgbClr val="0A4A7A"/>
                </a:solidFill>
                <a:latin typeface="Arial" panose="020B0604020202020204" pitchFamily="34" charset="0"/>
              </a:rPr>
            </a:br>
            <a:br>
              <a:rPr lang="en-US" sz="2800" b="1" dirty="0">
                <a:solidFill>
                  <a:srgbClr val="0A4A7A"/>
                </a:solidFill>
                <a:latin typeface="Arial" panose="020B0604020202020204" pitchFamily="34" charset="0"/>
              </a:rPr>
            </a:br>
            <a:br>
              <a:rPr lang="en-US" sz="3600" b="1" dirty="0">
                <a:solidFill>
                  <a:srgbClr val="0A4A7A"/>
                </a:solidFill>
                <a:latin typeface="Arial" panose="020B0604020202020204" pitchFamily="34" charset="0"/>
              </a:rPr>
            </a:br>
            <a:br>
              <a:rPr lang="en-US" sz="3600" b="1" dirty="0">
                <a:solidFill>
                  <a:srgbClr val="0A4A7A"/>
                </a:solidFill>
                <a:latin typeface="Arial" panose="020B0604020202020204" pitchFamily="34" charset="0"/>
              </a:rPr>
            </a:br>
            <a:br>
              <a:rPr lang="en-US" sz="3600" b="1" dirty="0">
                <a:solidFill>
                  <a:srgbClr val="0A4A7A"/>
                </a:solidFill>
                <a:latin typeface="Arial" panose="020B0604020202020204" pitchFamily="34" charset="0"/>
              </a:rPr>
            </a:br>
            <a:br>
              <a:rPr lang="en-US" sz="3600" b="1" dirty="0">
                <a:solidFill>
                  <a:srgbClr val="0A4A7A"/>
                </a:solidFill>
                <a:latin typeface="Arial" panose="020B0604020202020204" pitchFamily="34" charset="0"/>
              </a:rPr>
            </a:br>
            <a:r>
              <a:rPr lang="en-US" sz="3600" b="1" dirty="0">
                <a:solidFill>
                  <a:srgbClr val="0A4A7A"/>
                </a:solidFill>
                <a:latin typeface="Arial" panose="020B0604020202020204" pitchFamily="34" charset="0"/>
              </a:rPr>
              <a:t>	</a:t>
            </a:r>
            <a:br>
              <a:rPr lang="en-US" sz="3600" b="1" dirty="0">
                <a:solidFill>
                  <a:srgbClr val="0A4A7A"/>
                </a:solidFill>
                <a:latin typeface="Arial" panose="020B0604020202020204" pitchFamily="34" charset="0"/>
              </a:rPr>
            </a:br>
            <a:br>
              <a:rPr lang="en-US" sz="2800" b="1" dirty="0">
                <a:solidFill>
                  <a:srgbClr val="0A4A7A"/>
                </a:solidFill>
                <a:latin typeface="Arial" panose="020B0604020202020204" pitchFamily="34" charset="0"/>
              </a:rPr>
            </a:br>
            <a:br>
              <a:rPr lang="en-US" sz="2800" b="1" dirty="0">
                <a:solidFill>
                  <a:srgbClr val="0A4A7A"/>
                </a:solidFill>
                <a:latin typeface="Arial" panose="020B0604020202020204" pitchFamily="34" charset="0"/>
              </a:rPr>
            </a:br>
            <a:endParaRPr lang="en-US" sz="2800" b="1" i="0" dirty="0">
              <a:solidFill>
                <a:srgbClr val="0A4A7A"/>
              </a:solidFill>
              <a:effectLst/>
              <a:latin typeface="Arial" panose="020B0604020202020204" pitchFamily="34" charset="0"/>
            </a:endParaRPr>
          </a:p>
        </p:txBody>
      </p:sp>
      <p:sp>
        <p:nvSpPr>
          <p:cNvPr id="5" name="Subtitle 4">
            <a:extLst>
              <a:ext uri="{FF2B5EF4-FFF2-40B4-BE49-F238E27FC236}">
                <a16:creationId xmlns:a16="http://schemas.microsoft.com/office/drawing/2014/main" id="{E15875B9-6EC1-45D0-A12F-58EA21FF9051}"/>
              </a:ext>
            </a:extLst>
          </p:cNvPr>
          <p:cNvSpPr>
            <a:spLocks noGrp="1"/>
          </p:cNvSpPr>
          <p:nvPr>
            <p:ph type="subTitle" idx="1"/>
          </p:nvPr>
        </p:nvSpPr>
        <p:spPr>
          <a:xfrm>
            <a:off x="2893679" y="3501681"/>
            <a:ext cx="5940079" cy="2875477"/>
          </a:xfrm>
        </p:spPr>
        <p:txBody>
          <a:bodyPr vert="horz" lIns="91440" tIns="45720" rIns="91440" bIns="45720" rtlCol="0" anchor="t">
            <a:normAutofit/>
          </a:bodyPr>
          <a:lstStyle/>
          <a:p>
            <a:r>
              <a:rPr lang="en-US" dirty="0"/>
              <a:t>Legal Foundations Every Florida Business Owner Should Know</a:t>
            </a:r>
          </a:p>
          <a:p>
            <a:r>
              <a:rPr lang="en-US" sz="2400" b="1" dirty="0">
                <a:solidFill>
                  <a:srgbClr val="0070C0"/>
                </a:solidFill>
                <a:latin typeface="Arial" panose="020B0604020202020204" pitchFamily="34" charset="0"/>
                <a:ea typeface="ＭＳ Ｐゴシック"/>
                <a:cs typeface="Arial" panose="020B0604020202020204" pitchFamily="34" charset="0"/>
              </a:rPr>
              <a:t>Presented by: Matthew Fornaro</a:t>
            </a:r>
          </a:p>
        </p:txBody>
      </p:sp>
      <p:pic>
        <p:nvPicPr>
          <p:cNvPr id="3" name="Picture 2" descr="A close up of a sign&#10;&#10;Description automatically generated">
            <a:extLst>
              <a:ext uri="{FF2B5EF4-FFF2-40B4-BE49-F238E27FC236}">
                <a16:creationId xmlns:a16="http://schemas.microsoft.com/office/drawing/2014/main" id="{2D2166D7-5EE1-402D-9B24-A7E57970003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2198" y="5330546"/>
            <a:ext cx="642202" cy="801448"/>
          </a:xfrm>
          <a:prstGeom prst="rect">
            <a:avLst/>
          </a:prstGeom>
        </p:spPr>
      </p:pic>
      <p:sp>
        <p:nvSpPr>
          <p:cNvPr id="6" name="Title 3">
            <a:extLst>
              <a:ext uri="{FF2B5EF4-FFF2-40B4-BE49-F238E27FC236}">
                <a16:creationId xmlns:a16="http://schemas.microsoft.com/office/drawing/2014/main" id="{41774256-B016-49DA-BC29-01972023643C}"/>
              </a:ext>
            </a:extLst>
          </p:cNvPr>
          <p:cNvSpPr txBox="1">
            <a:spLocks/>
          </p:cNvSpPr>
          <p:nvPr/>
        </p:nvSpPr>
        <p:spPr>
          <a:xfrm>
            <a:off x="904241" y="3115243"/>
            <a:ext cx="10363200" cy="1367733"/>
          </a:xfrm>
          <a:prstGeom prst="rect">
            <a:avLst/>
          </a:prstGeom>
        </p:spPr>
        <p:txBody>
          <a:bodyPr vert="horz" lIns="91440" tIns="45720" rIns="91440" bIns="45720" rtlCol="0" anchor="ctr">
            <a:normAutofit/>
          </a:bodyPr>
          <a:lstStyle>
            <a:lvl1pPr algn="ctr" defTabSz="457200" rtl="0" eaLnBrk="1" fontAlgn="base" hangingPunct="1">
              <a:spcBef>
                <a:spcPct val="0"/>
              </a:spcBef>
              <a:spcAft>
                <a:spcPct val="0"/>
              </a:spcAft>
              <a:defRPr sz="4400" kern="1200" spc="-100" baseline="0">
                <a:solidFill>
                  <a:schemeClr val="tx1"/>
                </a:solidFill>
                <a:latin typeface="Gill Sans MT" pitchFamily="34" charset="0"/>
                <a:ea typeface="ＭＳ Ｐゴシック" pitchFamily="-110" charset="-128"/>
                <a:cs typeface="Gill Sans MT" pitchFamily="34" charset="0"/>
              </a:defRPr>
            </a:lvl1pPr>
            <a:lvl2pPr algn="ctr" defTabSz="457200" rtl="0" eaLnBrk="1" fontAlgn="base" hangingPunct="1">
              <a:spcBef>
                <a:spcPct val="0"/>
              </a:spcBef>
              <a:spcAft>
                <a:spcPct val="0"/>
              </a:spcAft>
              <a:defRPr sz="4400">
                <a:solidFill>
                  <a:schemeClr val="tx1"/>
                </a:solidFill>
                <a:latin typeface="Gill Sans" pitchFamily="-110" charset="0"/>
                <a:ea typeface="ＭＳ Ｐゴシック" pitchFamily="-110" charset="-128"/>
              </a:defRPr>
            </a:lvl2pPr>
            <a:lvl3pPr algn="ctr" defTabSz="457200" rtl="0" eaLnBrk="1" fontAlgn="base" hangingPunct="1">
              <a:spcBef>
                <a:spcPct val="0"/>
              </a:spcBef>
              <a:spcAft>
                <a:spcPct val="0"/>
              </a:spcAft>
              <a:defRPr sz="4400">
                <a:solidFill>
                  <a:schemeClr val="tx1"/>
                </a:solidFill>
                <a:latin typeface="Gill Sans" pitchFamily="-110" charset="0"/>
                <a:ea typeface="ＭＳ Ｐゴシック" pitchFamily="-110" charset="-128"/>
              </a:defRPr>
            </a:lvl3pPr>
            <a:lvl4pPr algn="ctr" defTabSz="457200" rtl="0" eaLnBrk="1" fontAlgn="base" hangingPunct="1">
              <a:spcBef>
                <a:spcPct val="0"/>
              </a:spcBef>
              <a:spcAft>
                <a:spcPct val="0"/>
              </a:spcAft>
              <a:defRPr sz="4400">
                <a:solidFill>
                  <a:schemeClr val="tx1"/>
                </a:solidFill>
                <a:latin typeface="Gill Sans" pitchFamily="-110" charset="0"/>
                <a:ea typeface="ＭＳ Ｐゴシック" pitchFamily="-110" charset="-128"/>
              </a:defRPr>
            </a:lvl4pPr>
            <a:lvl5pPr algn="ctr" defTabSz="457200" rtl="0" eaLnBrk="1" fontAlgn="base" hangingPunct="1">
              <a:spcBef>
                <a:spcPct val="0"/>
              </a:spcBef>
              <a:spcAft>
                <a:spcPct val="0"/>
              </a:spcAft>
              <a:defRPr sz="4400">
                <a:solidFill>
                  <a:schemeClr val="tx1"/>
                </a:solidFill>
                <a:latin typeface="Gill Sans" pitchFamily="-110" charset="0"/>
                <a:ea typeface="ＭＳ Ｐゴシック" pitchFamily="-110" charset="-128"/>
              </a:defRPr>
            </a:lvl5pPr>
            <a:lvl6pPr marL="457200" algn="ctr" defTabSz="457200" rtl="0" eaLnBrk="1" fontAlgn="base" hangingPunct="1">
              <a:spcBef>
                <a:spcPct val="0"/>
              </a:spcBef>
              <a:spcAft>
                <a:spcPct val="0"/>
              </a:spcAft>
              <a:defRPr sz="4400">
                <a:solidFill>
                  <a:schemeClr val="tx1"/>
                </a:solidFill>
                <a:latin typeface="Gill Sans" pitchFamily="-110" charset="0"/>
                <a:ea typeface="ＭＳ Ｐゴシック" pitchFamily="-110" charset="-128"/>
              </a:defRPr>
            </a:lvl6pPr>
            <a:lvl7pPr marL="914400" algn="ctr" defTabSz="457200" rtl="0" eaLnBrk="1" fontAlgn="base" hangingPunct="1">
              <a:spcBef>
                <a:spcPct val="0"/>
              </a:spcBef>
              <a:spcAft>
                <a:spcPct val="0"/>
              </a:spcAft>
              <a:defRPr sz="4400">
                <a:solidFill>
                  <a:schemeClr val="tx1"/>
                </a:solidFill>
                <a:latin typeface="Gill Sans" pitchFamily="-110" charset="0"/>
                <a:ea typeface="ＭＳ Ｐゴシック" pitchFamily="-110" charset="-128"/>
              </a:defRPr>
            </a:lvl7pPr>
            <a:lvl8pPr marL="1371600" algn="ctr" defTabSz="457200" rtl="0" eaLnBrk="1" fontAlgn="base" hangingPunct="1">
              <a:spcBef>
                <a:spcPct val="0"/>
              </a:spcBef>
              <a:spcAft>
                <a:spcPct val="0"/>
              </a:spcAft>
              <a:defRPr sz="4400">
                <a:solidFill>
                  <a:schemeClr val="tx1"/>
                </a:solidFill>
                <a:latin typeface="Gill Sans" pitchFamily="-110" charset="0"/>
                <a:ea typeface="ＭＳ Ｐゴシック" pitchFamily="-110" charset="-128"/>
              </a:defRPr>
            </a:lvl8pPr>
            <a:lvl9pPr marL="1828800" algn="ctr" defTabSz="457200" rtl="0" eaLnBrk="1" fontAlgn="base" hangingPunct="1">
              <a:spcBef>
                <a:spcPct val="0"/>
              </a:spcBef>
              <a:spcAft>
                <a:spcPct val="0"/>
              </a:spcAft>
              <a:defRPr sz="4400">
                <a:solidFill>
                  <a:schemeClr val="tx1"/>
                </a:solidFill>
                <a:latin typeface="Gill Sans" pitchFamily="-110" charset="0"/>
                <a:ea typeface="ＭＳ Ｐゴシック" pitchFamily="-110" charset="-128"/>
              </a:defRPr>
            </a:lvl9pPr>
          </a:lstStyle>
          <a:p>
            <a:pPr marL="0" marR="0" lvl="0" indent="0" algn="ctr" defTabSz="457200" rtl="0" eaLnBrk="1" fontAlgn="base" latinLnBrk="0" hangingPunct="1">
              <a:lnSpc>
                <a:spcPct val="100000"/>
              </a:lnSpc>
              <a:spcBef>
                <a:spcPct val="0"/>
              </a:spcBef>
              <a:spcAft>
                <a:spcPct val="0"/>
              </a:spcAft>
              <a:buClrTx/>
              <a:buSzTx/>
              <a:buFontTx/>
              <a:buNone/>
              <a:tabLst/>
              <a:defRPr/>
            </a:pPr>
            <a:endParaRPr kumimoji="0" lang="en-US" sz="3600" b="1" i="0" u="none" strike="noStrike" kern="1200" cap="none" spc="-100" normalizeH="0" baseline="0" noProof="0" dirty="0">
              <a:ln>
                <a:noFill/>
              </a:ln>
              <a:solidFill>
                <a:srgbClr val="0A4A7A"/>
              </a:solidFill>
              <a:effectLst/>
              <a:uLnTx/>
              <a:uFillTx/>
              <a:latin typeface="Arial" panose="020B0604020202020204" pitchFamily="34" charset="0"/>
              <a:ea typeface="ＭＳ Ｐゴシック" pitchFamily="-110" charset="-128"/>
            </a:endParaRPr>
          </a:p>
        </p:txBody>
      </p:sp>
    </p:spTree>
    <p:extLst>
      <p:ext uri="{BB962C8B-B14F-4D97-AF65-F5344CB8AC3E}">
        <p14:creationId xmlns:p14="http://schemas.microsoft.com/office/powerpoint/2010/main" val="14045329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F83F0-3138-4E36-896C-68839D67652E}"/>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BFC9753B-71F6-4544-92C4-46288120E7D0}"/>
              </a:ext>
            </a:extLst>
          </p:cNvPr>
          <p:cNvSpPr>
            <a:spLocks noGrp="1"/>
          </p:cNvSpPr>
          <p:nvPr>
            <p:ph idx="1"/>
          </p:nvPr>
        </p:nvSpPr>
        <p:spPr>
          <a:xfrm>
            <a:off x="609600" y="991397"/>
            <a:ext cx="10972800" cy="4642993"/>
          </a:xfrm>
        </p:spPr>
        <p:txBody>
          <a:bodyPr vert="horz" lIns="91440" tIns="45720" rIns="91440" bIns="45720" rtlCol="0" anchor="t">
            <a:normAutofit/>
          </a:bodyPr>
          <a:lstStyle/>
          <a:p>
            <a:pPr marL="0" indent="0">
              <a:buNone/>
            </a:pPr>
            <a:endParaRPr lang="en-US" dirty="0">
              <a:latin typeface="Gill Sans MT"/>
              <a:ea typeface="ＭＳ Ｐゴシック"/>
            </a:endParaRPr>
          </a:p>
          <a:p>
            <a:r>
              <a:rPr lang="en-US" dirty="0">
                <a:latin typeface="Gill Sans MT"/>
                <a:ea typeface="ＭＳ Ｐゴシック"/>
              </a:rPr>
              <a:t>About SCORE</a:t>
            </a:r>
          </a:p>
          <a:p>
            <a:r>
              <a:rPr lang="en-US" dirty="0">
                <a:latin typeface="Gill Sans MT"/>
                <a:ea typeface="ＭＳ Ｐゴシック"/>
              </a:rPr>
              <a:t>Speaker Introduction</a:t>
            </a:r>
            <a:endParaRPr lang="en-US" dirty="0"/>
          </a:p>
          <a:p>
            <a:r>
              <a:rPr lang="en-US" dirty="0">
                <a:latin typeface="Gill Sans MT"/>
                <a:ea typeface="ＭＳ Ｐゴシック"/>
              </a:rPr>
              <a:t>Webinar</a:t>
            </a:r>
          </a:p>
          <a:p>
            <a:r>
              <a:rPr lang="en-US" dirty="0">
                <a:latin typeface="Gill Sans MT"/>
                <a:ea typeface="ＭＳ Ｐゴシック"/>
              </a:rPr>
              <a:t>Questions</a:t>
            </a:r>
          </a:p>
          <a:p>
            <a:r>
              <a:rPr lang="en-US" dirty="0">
                <a:latin typeface="Gill Sans MT"/>
                <a:ea typeface="ＭＳ Ｐゴシック"/>
              </a:rPr>
              <a:t>Short Poll</a:t>
            </a:r>
          </a:p>
          <a:p>
            <a:r>
              <a:rPr lang="en-US" dirty="0"/>
              <a:t>Closing Remarks</a:t>
            </a:r>
          </a:p>
          <a:p>
            <a:pPr marL="0" indent="0">
              <a:buNone/>
            </a:pPr>
            <a:endParaRPr lang="en-US" dirty="0"/>
          </a:p>
        </p:txBody>
      </p:sp>
    </p:spTree>
    <p:extLst>
      <p:ext uri="{BB962C8B-B14F-4D97-AF65-F5344CB8AC3E}">
        <p14:creationId xmlns:p14="http://schemas.microsoft.com/office/powerpoint/2010/main" val="97858283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B32F8BDB-938E-4FE5-88E0-026BE3E79D3D}"/>
              </a:ext>
            </a:extLst>
          </p:cNvPr>
          <p:cNvSpPr>
            <a:spLocks noGrp="1"/>
          </p:cNvSpPr>
          <p:nvPr>
            <p:ph type="title"/>
          </p:nvPr>
        </p:nvSpPr>
        <p:spPr/>
        <p:txBody>
          <a:bodyPr/>
          <a:lstStyle/>
          <a:p>
            <a:pPr>
              <a:defRPr/>
            </a:pPr>
            <a:r>
              <a:rPr lang="en-US" dirty="0">
                <a:ea typeface="ＭＳ Ｐゴシック" pitchFamily="-110" charset="-128"/>
              </a:rPr>
              <a:t>Who we are -  </a:t>
            </a:r>
            <a:r>
              <a:rPr lang="en-US" b="1" dirty="0">
                <a:ea typeface="ＭＳ Ｐゴシック" pitchFamily="-110" charset="-128"/>
              </a:rPr>
              <a:t>SCORE Broward</a:t>
            </a:r>
          </a:p>
        </p:txBody>
      </p:sp>
      <p:sp>
        <p:nvSpPr>
          <p:cNvPr id="8" name="Content Placeholder 7">
            <a:extLst>
              <a:ext uri="{FF2B5EF4-FFF2-40B4-BE49-F238E27FC236}">
                <a16:creationId xmlns:a16="http://schemas.microsoft.com/office/drawing/2014/main" id="{6C10FF36-1076-4A60-8040-BE64BA6D464F}"/>
              </a:ext>
            </a:extLst>
          </p:cNvPr>
          <p:cNvSpPr>
            <a:spLocks noGrp="1"/>
          </p:cNvSpPr>
          <p:nvPr>
            <p:ph idx="1"/>
          </p:nvPr>
        </p:nvSpPr>
        <p:spPr>
          <a:xfrm>
            <a:off x="828145" y="1298867"/>
            <a:ext cx="4817927" cy="4146550"/>
          </a:xfrm>
        </p:spPr>
        <p:txBody>
          <a:bodyPr wrap="square" numCol="1" anchor="t" anchorCtr="0" compatLnSpc="1">
            <a:prstTxWarp prst="textNoShape">
              <a:avLst/>
            </a:prstTxWarp>
            <a:noAutofit/>
          </a:bodyPr>
          <a:lstStyle/>
          <a:p>
            <a:pPr>
              <a:buFont typeface="Arial" charset="0"/>
              <a:buChar char="•"/>
              <a:defRPr/>
            </a:pPr>
            <a:r>
              <a:rPr lang="en-US" sz="2800" dirty="0">
                <a:latin typeface="Gill Sans" pitchFamily="-110" charset="0"/>
              </a:rPr>
              <a:t>Nonprofit. Established in 1964</a:t>
            </a:r>
          </a:p>
          <a:p>
            <a:pPr>
              <a:buFont typeface="Arial" charset="0"/>
              <a:buChar char="•"/>
              <a:defRPr/>
            </a:pPr>
            <a:r>
              <a:rPr lang="en-US" sz="2800" dirty="0">
                <a:latin typeface="Gill Sans" pitchFamily="-110" charset="0"/>
              </a:rPr>
              <a:t>Cadre of 80 volunteers</a:t>
            </a:r>
          </a:p>
          <a:p>
            <a:pPr>
              <a:buFont typeface="Arial" charset="0"/>
              <a:buChar char="•"/>
              <a:defRPr/>
            </a:pPr>
            <a:r>
              <a:rPr lang="en-US" sz="2800" dirty="0">
                <a:latin typeface="Gill Sans" pitchFamily="-110" charset="0"/>
              </a:rPr>
              <a:t>3,000 one-on-one  mentoring sessions/yr.</a:t>
            </a:r>
          </a:p>
          <a:p>
            <a:pPr>
              <a:buFont typeface="Arial" charset="0"/>
              <a:buChar char="•"/>
              <a:defRPr/>
            </a:pPr>
            <a:r>
              <a:rPr lang="en-US" sz="2800" dirty="0">
                <a:latin typeface="Gill Sans" pitchFamily="-110" charset="0"/>
              </a:rPr>
              <a:t>Over 15,000 South Florida entrepreneurs/yr. attend our webinars/workshops/events</a:t>
            </a:r>
          </a:p>
        </p:txBody>
      </p:sp>
      <p:pic>
        <p:nvPicPr>
          <p:cNvPr id="17412" name="Picture 2" descr="https://origin.ih.constantcontact.com/fs056/1102110442052/img/55.jpg">
            <a:hlinkClick r:id="rId3"/>
            <a:extLst>
              <a:ext uri="{FF2B5EF4-FFF2-40B4-BE49-F238E27FC236}">
                <a16:creationId xmlns:a16="http://schemas.microsoft.com/office/drawing/2014/main" id="{C3594FC8-AFEB-4D37-8C2B-BBB817C501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63689" y="-547688"/>
            <a:ext cx="1190625" cy="15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F79330B8-8ABA-57AE-4BFA-614E68854332}"/>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62620" y="1217477"/>
            <a:ext cx="1308133" cy="1245904"/>
          </a:xfrm>
          <a:prstGeom prst="rect">
            <a:avLst/>
          </a:prstGeom>
          <a:ln>
            <a:noFill/>
          </a:ln>
          <a:effectLst>
            <a:outerShdw blurRad="292100" dist="139700" dir="2700000" algn="tl" rotWithShape="0">
              <a:srgbClr val="333333">
                <a:alpha val="65000"/>
              </a:srgbClr>
            </a:outerShdw>
          </a:effectLst>
        </p:spPr>
      </p:pic>
      <p:pic>
        <p:nvPicPr>
          <p:cNvPr id="12" name="Picture 11">
            <a:extLst>
              <a:ext uri="{FF2B5EF4-FFF2-40B4-BE49-F238E27FC236}">
                <a16:creationId xmlns:a16="http://schemas.microsoft.com/office/drawing/2014/main" id="{5738628D-6D58-5D61-FA43-F10578D1CCF1}"/>
              </a:ext>
            </a:extLst>
          </p:cNvPr>
          <p:cNvPicPr>
            <a:picLocks noChangeAspect="1"/>
          </p:cNvPicPr>
          <p:nvPr/>
        </p:nvPicPr>
        <p:blipFill>
          <a:blip r:embed="rId6"/>
          <a:stretch>
            <a:fillRect/>
          </a:stretch>
        </p:blipFill>
        <p:spPr>
          <a:xfrm>
            <a:off x="8605098" y="967306"/>
            <a:ext cx="1894338" cy="2045281"/>
          </a:xfrm>
          <a:prstGeom prst="rect">
            <a:avLst/>
          </a:prstGeom>
        </p:spPr>
      </p:pic>
      <p:pic>
        <p:nvPicPr>
          <p:cNvPr id="13" name="Picture 12">
            <a:extLst>
              <a:ext uri="{FF2B5EF4-FFF2-40B4-BE49-F238E27FC236}">
                <a16:creationId xmlns:a16="http://schemas.microsoft.com/office/drawing/2014/main" id="{9B4E7C39-F59D-8B56-2F96-CDD8EA1F53E0}"/>
              </a:ext>
            </a:extLst>
          </p:cNvPr>
          <p:cNvPicPr>
            <a:picLocks noChangeAspect="1"/>
          </p:cNvPicPr>
          <p:nvPr/>
        </p:nvPicPr>
        <p:blipFill>
          <a:blip r:embed="rId7"/>
          <a:stretch>
            <a:fillRect/>
          </a:stretch>
        </p:blipFill>
        <p:spPr>
          <a:xfrm>
            <a:off x="7164907" y="2618932"/>
            <a:ext cx="1881511" cy="1874593"/>
          </a:xfrm>
          <a:prstGeom prst="rect">
            <a:avLst/>
          </a:prstGeom>
          <a:effectLst>
            <a:outerShdw blurRad="50800" dist="50800" dir="5400000" algn="ctr" rotWithShape="0">
              <a:schemeClr val="bg1"/>
            </a:outerShdw>
          </a:effectLst>
        </p:spPr>
      </p:pic>
      <p:pic>
        <p:nvPicPr>
          <p:cNvPr id="14" name="Picture 13">
            <a:extLst>
              <a:ext uri="{FF2B5EF4-FFF2-40B4-BE49-F238E27FC236}">
                <a16:creationId xmlns:a16="http://schemas.microsoft.com/office/drawing/2014/main" id="{33038F7A-72B3-7C76-06D8-171B4AEE65DA}"/>
              </a:ext>
            </a:extLst>
          </p:cNvPr>
          <p:cNvPicPr>
            <a:picLocks noChangeAspect="1"/>
          </p:cNvPicPr>
          <p:nvPr/>
        </p:nvPicPr>
        <p:blipFill>
          <a:blip r:embed="rId8"/>
          <a:stretch>
            <a:fillRect/>
          </a:stretch>
        </p:blipFill>
        <p:spPr>
          <a:xfrm>
            <a:off x="8619647" y="2655040"/>
            <a:ext cx="1865241" cy="1865241"/>
          </a:xfrm>
          <a:prstGeom prst="rect">
            <a:avLst/>
          </a:prstGeom>
          <a:ln>
            <a:noFill/>
          </a:ln>
          <a:effectLst>
            <a:outerShdw blurRad="292100" dist="139700" dir="2700000" algn="tl" rotWithShape="0">
              <a:srgbClr val="333333">
                <a:alpha val="65000"/>
              </a:srgbClr>
            </a:outerShdw>
          </a:effectLst>
        </p:spPr>
      </p:pic>
      <p:pic>
        <p:nvPicPr>
          <p:cNvPr id="15" name="Picture 14">
            <a:extLst>
              <a:ext uri="{FF2B5EF4-FFF2-40B4-BE49-F238E27FC236}">
                <a16:creationId xmlns:a16="http://schemas.microsoft.com/office/drawing/2014/main" id="{650C0DFA-F6C2-124A-45FD-B99F996CEFB8}"/>
              </a:ext>
            </a:extLst>
          </p:cNvPr>
          <p:cNvPicPr>
            <a:picLocks noChangeAspect="1"/>
          </p:cNvPicPr>
          <p:nvPr/>
        </p:nvPicPr>
        <p:blipFill>
          <a:blip r:embed="rId9"/>
          <a:stretch>
            <a:fillRect/>
          </a:stretch>
        </p:blipFill>
        <p:spPr>
          <a:xfrm>
            <a:off x="8534390" y="4202932"/>
            <a:ext cx="1891478" cy="1891478"/>
          </a:xfrm>
          <a:prstGeom prst="rect">
            <a:avLst/>
          </a:prstGeom>
        </p:spPr>
      </p:pic>
      <p:pic>
        <p:nvPicPr>
          <p:cNvPr id="16" name="Picture 15">
            <a:extLst>
              <a:ext uri="{FF2B5EF4-FFF2-40B4-BE49-F238E27FC236}">
                <a16:creationId xmlns:a16="http://schemas.microsoft.com/office/drawing/2014/main" id="{2EBE25FC-F54F-9E3D-3A41-241BA03D5D2B}"/>
              </a:ext>
            </a:extLst>
          </p:cNvPr>
          <p:cNvPicPr>
            <a:picLocks noChangeAspect="1"/>
          </p:cNvPicPr>
          <p:nvPr/>
        </p:nvPicPr>
        <p:blipFill>
          <a:blip r:embed="rId10"/>
          <a:stretch>
            <a:fillRect/>
          </a:stretch>
        </p:blipFill>
        <p:spPr>
          <a:xfrm>
            <a:off x="5674171" y="1001118"/>
            <a:ext cx="1977659" cy="1977659"/>
          </a:xfrm>
          <a:prstGeom prst="rect">
            <a:avLst/>
          </a:prstGeom>
        </p:spPr>
      </p:pic>
      <p:pic>
        <p:nvPicPr>
          <p:cNvPr id="17" name="Picture 16">
            <a:extLst>
              <a:ext uri="{FF2B5EF4-FFF2-40B4-BE49-F238E27FC236}">
                <a16:creationId xmlns:a16="http://schemas.microsoft.com/office/drawing/2014/main" id="{A3ABEFE0-E22C-10D0-A414-B35A58E23E45}"/>
              </a:ext>
            </a:extLst>
          </p:cNvPr>
          <p:cNvPicPr>
            <a:picLocks noChangeAspect="1"/>
          </p:cNvPicPr>
          <p:nvPr/>
        </p:nvPicPr>
        <p:blipFill>
          <a:blip r:embed="rId11"/>
          <a:stretch>
            <a:fillRect/>
          </a:stretch>
        </p:blipFill>
        <p:spPr>
          <a:xfrm>
            <a:off x="5743915" y="2624542"/>
            <a:ext cx="1842260" cy="1842260"/>
          </a:xfrm>
          <a:prstGeom prst="rect">
            <a:avLst/>
          </a:prstGeom>
        </p:spPr>
      </p:pic>
      <p:pic>
        <p:nvPicPr>
          <p:cNvPr id="19" name="Picture 18">
            <a:extLst>
              <a:ext uri="{FF2B5EF4-FFF2-40B4-BE49-F238E27FC236}">
                <a16:creationId xmlns:a16="http://schemas.microsoft.com/office/drawing/2014/main" id="{E341AD98-7B66-594B-E2F2-B911C69AD1D5}"/>
              </a:ext>
            </a:extLst>
          </p:cNvPr>
          <p:cNvPicPr>
            <a:picLocks noChangeAspect="1"/>
          </p:cNvPicPr>
          <p:nvPr/>
        </p:nvPicPr>
        <p:blipFill>
          <a:blip r:embed="rId12"/>
          <a:stretch>
            <a:fillRect/>
          </a:stretch>
        </p:blipFill>
        <p:spPr>
          <a:xfrm>
            <a:off x="7153036" y="4176175"/>
            <a:ext cx="1835612" cy="1835612"/>
          </a:xfrm>
          <a:prstGeom prst="rect">
            <a:avLst/>
          </a:prstGeom>
        </p:spPr>
      </p:pic>
      <p:pic>
        <p:nvPicPr>
          <p:cNvPr id="3" name="Picture 2">
            <a:extLst>
              <a:ext uri="{FF2B5EF4-FFF2-40B4-BE49-F238E27FC236}">
                <a16:creationId xmlns:a16="http://schemas.microsoft.com/office/drawing/2014/main" id="{EDD03F51-2081-813F-4EA7-C200B17C8356}"/>
              </a:ext>
            </a:extLst>
          </p:cNvPr>
          <p:cNvPicPr>
            <a:picLocks noChangeAspect="1"/>
          </p:cNvPicPr>
          <p:nvPr/>
        </p:nvPicPr>
        <p:blipFill>
          <a:blip r:embed="rId13">
            <a:extLst>
              <a:ext uri="{28A0092B-C50C-407E-A947-70E740481C1C}">
                <a14:useLocalDpi xmlns:a14="http://schemas.microsoft.com/office/drawing/2010/main" val="0"/>
              </a:ext>
            </a:extLst>
          </a:blip>
          <a:srcRect r="22828"/>
          <a:stretch>
            <a:fillRect/>
          </a:stretch>
        </p:blipFill>
        <p:spPr>
          <a:xfrm rot="5400000">
            <a:off x="5931543" y="4387238"/>
            <a:ext cx="1267475" cy="1231792"/>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E609AC-D9D5-4D1B-9CE3-561CDFD771CD}"/>
              </a:ext>
            </a:extLst>
          </p:cNvPr>
          <p:cNvSpPr>
            <a:spLocks noGrp="1"/>
          </p:cNvSpPr>
          <p:nvPr>
            <p:ph type="title"/>
          </p:nvPr>
        </p:nvSpPr>
        <p:spPr/>
        <p:txBody>
          <a:bodyPr/>
          <a:lstStyle/>
          <a:p>
            <a:pPr>
              <a:defRPr/>
            </a:pPr>
            <a:r>
              <a:rPr lang="en-US" dirty="0">
                <a:ea typeface="ＭＳ Ｐゴシック" pitchFamily="34" charset="-128"/>
              </a:rPr>
              <a:t>Webinars</a:t>
            </a:r>
          </a:p>
        </p:txBody>
      </p:sp>
      <p:sp>
        <p:nvSpPr>
          <p:cNvPr id="4" name="Content Placeholder 3">
            <a:extLst>
              <a:ext uri="{FF2B5EF4-FFF2-40B4-BE49-F238E27FC236}">
                <a16:creationId xmlns:a16="http://schemas.microsoft.com/office/drawing/2014/main" id="{07C685B8-BB04-4EA9-A4C2-78097D2B4BFB}"/>
              </a:ext>
            </a:extLst>
          </p:cNvPr>
          <p:cNvSpPr>
            <a:spLocks noGrp="1"/>
          </p:cNvSpPr>
          <p:nvPr>
            <p:ph sz="half" idx="1"/>
          </p:nvPr>
        </p:nvSpPr>
        <p:spPr>
          <a:xfrm>
            <a:off x="1581665" y="1447801"/>
            <a:ext cx="4457185" cy="3707607"/>
          </a:xfrm>
        </p:spPr>
        <p:txBody>
          <a:bodyPr>
            <a:normAutofit lnSpcReduction="10000"/>
          </a:bodyPr>
          <a:lstStyle/>
          <a:p>
            <a:pPr>
              <a:defRPr/>
            </a:pPr>
            <a:r>
              <a:rPr lang="en-US" dirty="0">
                <a:ea typeface="ＭＳ Ｐゴシック" pitchFamily="34" charset="-128"/>
              </a:rPr>
              <a:t>150 business topics</a:t>
            </a:r>
          </a:p>
          <a:p>
            <a:pPr>
              <a:defRPr/>
            </a:pPr>
            <a:r>
              <a:rPr lang="en-US" dirty="0">
                <a:ea typeface="ＭＳ Ｐゴシック" pitchFamily="34" charset="-128"/>
              </a:rPr>
              <a:t>Over 300 live webinars a year</a:t>
            </a:r>
          </a:p>
          <a:p>
            <a:pPr>
              <a:defRPr/>
            </a:pPr>
            <a:r>
              <a:rPr lang="en-US" dirty="0">
                <a:ea typeface="ＭＳ Ｐゴシック" pitchFamily="34" charset="-128"/>
              </a:rPr>
              <a:t>Mon./Tue./Wed/Thu. Evenings</a:t>
            </a:r>
          </a:p>
          <a:p>
            <a:pPr>
              <a:defRPr/>
            </a:pPr>
            <a:r>
              <a:rPr lang="en-US" dirty="0">
                <a:ea typeface="ＭＳ Ｐゴシック" pitchFamily="34" charset="-128"/>
              </a:rPr>
              <a:t>Saturday mornings in Spanish</a:t>
            </a:r>
          </a:p>
          <a:p>
            <a:pPr>
              <a:defRPr/>
            </a:pPr>
            <a:r>
              <a:rPr lang="en-US" dirty="0">
                <a:ea typeface="ＭＳ Ｐゴシック" pitchFamily="34" charset="-128"/>
              </a:rPr>
              <a:t>Some middays </a:t>
            </a:r>
          </a:p>
        </p:txBody>
      </p:sp>
      <p:pic>
        <p:nvPicPr>
          <p:cNvPr id="24580" name="Picture 4">
            <a:extLst>
              <a:ext uri="{FF2B5EF4-FFF2-40B4-BE49-F238E27FC236}">
                <a16:creationId xmlns:a16="http://schemas.microsoft.com/office/drawing/2014/main" id="{EA97602A-98DE-458E-ABE7-28748AFFCF2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8400" y="1447801"/>
            <a:ext cx="2939271" cy="19561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581" name="TextBox 8">
            <a:hlinkClick r:id="rId3"/>
            <a:extLst>
              <a:ext uri="{FF2B5EF4-FFF2-40B4-BE49-F238E27FC236}">
                <a16:creationId xmlns:a16="http://schemas.microsoft.com/office/drawing/2014/main" id="{F216F5D8-4C5C-4D1D-B883-CDEB8A7EA628}"/>
              </a:ext>
            </a:extLst>
          </p:cNvPr>
          <p:cNvSpPr txBox="1">
            <a:spLocks noChangeArrowheads="1"/>
          </p:cNvSpPr>
          <p:nvPr/>
        </p:nvSpPr>
        <p:spPr bwMode="auto">
          <a:xfrm>
            <a:off x="5105400" y="5492953"/>
            <a:ext cx="3429000" cy="3000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2"/>
                </a:solidFill>
                <a:latin typeface="Gill Sans" charset="0"/>
                <a:ea typeface="MS PGothic" panose="020B0600070205080204" pitchFamily="34" charset="-128"/>
                <a:cs typeface="Gill Sans" charset="0"/>
              </a:defRPr>
            </a:lvl1pPr>
            <a:lvl2pPr marL="742950" indent="-285750">
              <a:spcBef>
                <a:spcPct val="20000"/>
              </a:spcBef>
              <a:buClr>
                <a:srgbClr val="2A2517"/>
              </a:buClr>
              <a:buFont typeface="Arial" panose="020B0604020202020204" pitchFamily="34" charset="0"/>
              <a:buChar char="–"/>
              <a:defRPr sz="2800">
                <a:solidFill>
                  <a:srgbClr val="2A2517"/>
                </a:solidFill>
                <a:latin typeface="Gill Sans" charset="0"/>
                <a:ea typeface="MS PGothic" panose="020B0600070205080204" pitchFamily="34" charset="-128"/>
                <a:cs typeface="Gill Sans" charset="0"/>
              </a:defRPr>
            </a:lvl2pPr>
            <a:lvl3pPr marL="1143000" indent="-228600">
              <a:spcBef>
                <a:spcPct val="20000"/>
              </a:spcBef>
              <a:buClr>
                <a:srgbClr val="2A2517"/>
              </a:buClr>
              <a:buFont typeface="Arial" panose="020B0604020202020204" pitchFamily="34" charset="0"/>
              <a:buChar char="•"/>
              <a:defRPr sz="2400">
                <a:solidFill>
                  <a:srgbClr val="2A2517"/>
                </a:solidFill>
                <a:latin typeface="Gill Sans" charset="0"/>
                <a:ea typeface="MS PGothic" panose="020B0600070205080204" pitchFamily="34" charset="-128"/>
                <a:cs typeface="Gill Sans" charset="0"/>
              </a:defRPr>
            </a:lvl3pPr>
            <a:lvl4pPr marL="1600200" indent="-228600">
              <a:spcBef>
                <a:spcPct val="20000"/>
              </a:spcBef>
              <a:buClr>
                <a:srgbClr val="2A2517"/>
              </a:buClr>
              <a:buFont typeface="Arial" panose="020B0604020202020204" pitchFamily="34" charset="0"/>
              <a:buChar char="–"/>
              <a:defRPr sz="2000">
                <a:solidFill>
                  <a:srgbClr val="2A2517"/>
                </a:solidFill>
                <a:latin typeface="Gill Sans" charset="0"/>
                <a:ea typeface="MS PGothic" panose="020B0600070205080204" pitchFamily="34" charset="-128"/>
                <a:cs typeface="Gill Sans" charset="0"/>
              </a:defRPr>
            </a:lvl4pPr>
            <a:lvl5pPr marL="2057400" indent="-228600">
              <a:spcBef>
                <a:spcPct val="20000"/>
              </a:spcBef>
              <a:buClr>
                <a:srgbClr val="2A2517"/>
              </a:buClr>
              <a:buFont typeface="Arial" panose="020B0604020202020204" pitchFamily="34" charset="0"/>
              <a:buChar char="»"/>
              <a:defRPr sz="2000">
                <a:solidFill>
                  <a:srgbClr val="2A2517"/>
                </a:solidFill>
                <a:latin typeface="Gill Sans" charset="0"/>
                <a:ea typeface="MS PGothic" panose="020B0600070205080204" pitchFamily="34" charset="-128"/>
                <a:cs typeface="Gill Sans" charset="0"/>
              </a:defRPr>
            </a:lvl5pPr>
            <a:lvl6pPr marL="2514600" indent="-228600" defTabSz="457200" eaLnBrk="0" fontAlgn="base" hangingPunct="0">
              <a:spcBef>
                <a:spcPct val="20000"/>
              </a:spcBef>
              <a:spcAft>
                <a:spcPct val="0"/>
              </a:spcAft>
              <a:buClr>
                <a:srgbClr val="2A2517"/>
              </a:buClr>
              <a:buFont typeface="Arial" panose="020B0604020202020204" pitchFamily="34" charset="0"/>
              <a:buChar char="»"/>
              <a:defRPr sz="2000">
                <a:solidFill>
                  <a:srgbClr val="2A2517"/>
                </a:solidFill>
                <a:latin typeface="Gill Sans" charset="0"/>
                <a:ea typeface="MS PGothic" panose="020B0600070205080204" pitchFamily="34" charset="-128"/>
                <a:cs typeface="Gill Sans" charset="0"/>
              </a:defRPr>
            </a:lvl6pPr>
            <a:lvl7pPr marL="2971800" indent="-228600" defTabSz="457200" eaLnBrk="0" fontAlgn="base" hangingPunct="0">
              <a:spcBef>
                <a:spcPct val="20000"/>
              </a:spcBef>
              <a:spcAft>
                <a:spcPct val="0"/>
              </a:spcAft>
              <a:buClr>
                <a:srgbClr val="2A2517"/>
              </a:buClr>
              <a:buFont typeface="Arial" panose="020B0604020202020204" pitchFamily="34" charset="0"/>
              <a:buChar char="»"/>
              <a:defRPr sz="2000">
                <a:solidFill>
                  <a:srgbClr val="2A2517"/>
                </a:solidFill>
                <a:latin typeface="Gill Sans" charset="0"/>
                <a:ea typeface="MS PGothic" panose="020B0600070205080204" pitchFamily="34" charset="-128"/>
                <a:cs typeface="Gill Sans" charset="0"/>
              </a:defRPr>
            </a:lvl7pPr>
            <a:lvl8pPr marL="3429000" indent="-228600" defTabSz="457200" eaLnBrk="0" fontAlgn="base" hangingPunct="0">
              <a:spcBef>
                <a:spcPct val="20000"/>
              </a:spcBef>
              <a:spcAft>
                <a:spcPct val="0"/>
              </a:spcAft>
              <a:buClr>
                <a:srgbClr val="2A2517"/>
              </a:buClr>
              <a:buFont typeface="Arial" panose="020B0604020202020204" pitchFamily="34" charset="0"/>
              <a:buChar char="»"/>
              <a:defRPr sz="2000">
                <a:solidFill>
                  <a:srgbClr val="2A2517"/>
                </a:solidFill>
                <a:latin typeface="Gill Sans" charset="0"/>
                <a:ea typeface="MS PGothic" panose="020B0600070205080204" pitchFamily="34" charset="-128"/>
                <a:cs typeface="Gill Sans" charset="0"/>
              </a:defRPr>
            </a:lvl8pPr>
            <a:lvl9pPr marL="3886200" indent="-228600" defTabSz="457200" eaLnBrk="0" fontAlgn="base" hangingPunct="0">
              <a:spcBef>
                <a:spcPct val="20000"/>
              </a:spcBef>
              <a:spcAft>
                <a:spcPct val="0"/>
              </a:spcAft>
              <a:buClr>
                <a:srgbClr val="2A2517"/>
              </a:buClr>
              <a:buFont typeface="Arial" panose="020B0604020202020204" pitchFamily="34" charset="0"/>
              <a:buChar char="»"/>
              <a:defRPr sz="2000">
                <a:solidFill>
                  <a:srgbClr val="2A2517"/>
                </a:solidFill>
                <a:latin typeface="Gill Sans" charset="0"/>
                <a:ea typeface="MS PGothic" panose="020B0600070205080204" pitchFamily="34" charset="-128"/>
                <a:cs typeface="Gill Sans" charset="0"/>
              </a:defRPr>
            </a:lvl9pPr>
          </a:lstStyle>
          <a:p>
            <a:pPr marL="0" marR="0" lvl="0" indent="0" algn="l" defTabSz="3429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350" b="0" i="0" u="none" strike="noStrike" kern="1200" cap="none" spc="0" normalizeH="0" baseline="0" noProof="0" dirty="0">
                <a:ln>
                  <a:noFill/>
                </a:ln>
                <a:solidFill>
                  <a:srgbClr val="1A68A6"/>
                </a:solidFill>
                <a:effectLst/>
                <a:uLnTx/>
                <a:uFillTx/>
                <a:latin typeface="Arial" panose="020B0604020202020204" pitchFamily="34" charset="0"/>
                <a:ea typeface="MS PGothic" panose="020B0600070205080204" pitchFamily="34" charset="-128"/>
              </a:rPr>
              <a:t>Go to </a:t>
            </a:r>
            <a:r>
              <a:rPr kumimoji="0" lang="en-US" altLang="en-US" sz="1350" b="0" i="0" u="none" strike="noStrike" kern="1200" cap="none" spc="0" normalizeH="0" baseline="0" noProof="0" dirty="0">
                <a:ln>
                  <a:noFill/>
                </a:ln>
                <a:solidFill>
                  <a:srgbClr val="1A68A6"/>
                </a:solidFill>
                <a:effectLst/>
                <a:uLnTx/>
                <a:uFillTx/>
                <a:latin typeface="Arial" panose="020B0604020202020204" pitchFamily="34" charset="0"/>
                <a:ea typeface="MS PGothic" panose="020B0600070205080204" pitchFamily="34" charset="-128"/>
                <a:hlinkClick r:id="rId3"/>
              </a:rPr>
              <a:t>www.broward.score.org</a:t>
            </a:r>
            <a:endParaRPr kumimoji="0" lang="en-US" altLang="en-US" sz="1350" b="0" i="0" u="none" strike="noStrike" kern="1200" cap="none" spc="0" normalizeH="0" baseline="0" noProof="0" dirty="0">
              <a:ln>
                <a:noFill/>
              </a:ln>
              <a:solidFill>
                <a:srgbClr val="1A68A6"/>
              </a:solidFill>
              <a:effectLst/>
              <a:uLnTx/>
              <a:uFillTx/>
              <a:latin typeface="Arial" panose="020B0604020202020204" pitchFamily="34" charset="0"/>
              <a:ea typeface="MS PGothic" panose="020B0600070205080204" pitchFamily="34" charset="-128"/>
            </a:endParaRPr>
          </a:p>
        </p:txBody>
      </p:sp>
      <p:cxnSp>
        <p:nvCxnSpPr>
          <p:cNvPr id="6" name="Straight Arrow Connector 5">
            <a:extLst>
              <a:ext uri="{FF2B5EF4-FFF2-40B4-BE49-F238E27FC236}">
                <a16:creationId xmlns:a16="http://schemas.microsoft.com/office/drawing/2014/main" id="{FDADF529-A8DB-4D67-B365-BB36D1D66D37}"/>
              </a:ext>
            </a:extLst>
          </p:cNvPr>
          <p:cNvCxnSpPr>
            <a:cxnSpLocks/>
          </p:cNvCxnSpPr>
          <p:nvPr/>
        </p:nvCxnSpPr>
        <p:spPr>
          <a:xfrm flipV="1">
            <a:off x="7543801" y="5192726"/>
            <a:ext cx="862013" cy="359569"/>
          </a:xfrm>
          <a:prstGeom prst="straightConnector1">
            <a:avLst/>
          </a:prstGeom>
          <a:ln w="66675">
            <a:solidFill>
              <a:srgbClr val="FF0000"/>
            </a:solidFill>
            <a:tailEnd type="arrow"/>
          </a:ln>
        </p:spPr>
        <p:style>
          <a:lnRef idx="2">
            <a:schemeClr val="accent1"/>
          </a:lnRef>
          <a:fillRef idx="0">
            <a:schemeClr val="accent1"/>
          </a:fillRef>
          <a:effectRef idx="1">
            <a:schemeClr val="accent1"/>
          </a:effectRef>
          <a:fontRef idx="minor">
            <a:schemeClr val="tx1"/>
          </a:fontRef>
        </p:style>
      </p:cxnSp>
      <p:pic>
        <p:nvPicPr>
          <p:cNvPr id="5" name="Picture 4">
            <a:extLst>
              <a:ext uri="{FF2B5EF4-FFF2-40B4-BE49-F238E27FC236}">
                <a16:creationId xmlns:a16="http://schemas.microsoft.com/office/drawing/2014/main" id="{54691F48-B70C-CEEE-9CB4-0047B8252301}"/>
              </a:ext>
            </a:extLst>
          </p:cNvPr>
          <p:cNvPicPr>
            <a:picLocks noChangeAspect="1"/>
          </p:cNvPicPr>
          <p:nvPr/>
        </p:nvPicPr>
        <p:blipFill>
          <a:blip r:embed="rId4"/>
          <a:stretch>
            <a:fillRect/>
          </a:stretch>
        </p:blipFill>
        <p:spPr>
          <a:xfrm>
            <a:off x="6911292" y="3627689"/>
            <a:ext cx="5280707" cy="1286925"/>
          </a:xfrm>
          <a:prstGeom prst="rect">
            <a:avLst/>
          </a:prstGeom>
        </p:spPr>
      </p:pic>
    </p:spTree>
    <p:extLst>
      <p:ext uri="{BB962C8B-B14F-4D97-AF65-F5344CB8AC3E}">
        <p14:creationId xmlns:p14="http://schemas.microsoft.com/office/powerpoint/2010/main" val="77940539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8A37BC-8B49-4D39-9710-11989400F554}"/>
              </a:ext>
            </a:extLst>
          </p:cNvPr>
          <p:cNvSpPr>
            <a:spLocks noGrp="1"/>
          </p:cNvSpPr>
          <p:nvPr>
            <p:ph type="title"/>
          </p:nvPr>
        </p:nvSpPr>
        <p:spPr/>
        <p:txBody>
          <a:bodyPr/>
          <a:lstStyle/>
          <a:p>
            <a:r>
              <a:rPr lang="en-US" dirty="0"/>
              <a:t>Webinar/Workshop Guidelines</a:t>
            </a:r>
          </a:p>
        </p:txBody>
      </p:sp>
      <p:sp>
        <p:nvSpPr>
          <p:cNvPr id="3" name="Content Placeholder 2">
            <a:extLst>
              <a:ext uri="{FF2B5EF4-FFF2-40B4-BE49-F238E27FC236}">
                <a16:creationId xmlns:a16="http://schemas.microsoft.com/office/drawing/2014/main" id="{BE0F04DB-82A7-44FD-B22D-6D736E810C21}"/>
              </a:ext>
            </a:extLst>
          </p:cNvPr>
          <p:cNvSpPr>
            <a:spLocks noGrp="1"/>
          </p:cNvSpPr>
          <p:nvPr>
            <p:ph idx="1"/>
          </p:nvPr>
        </p:nvSpPr>
        <p:spPr/>
        <p:txBody>
          <a:bodyPr>
            <a:normAutofit fontScale="92500"/>
          </a:bodyPr>
          <a:lstStyle/>
          <a:p>
            <a:r>
              <a:rPr lang="en-US" dirty="0"/>
              <a:t>This webinar is being recorded</a:t>
            </a:r>
          </a:p>
          <a:p>
            <a:r>
              <a:rPr lang="en-US" dirty="0"/>
              <a:t>Upon completion you will receive an email with:</a:t>
            </a:r>
          </a:p>
          <a:p>
            <a:pPr lvl="1">
              <a:buFont typeface="Wingdings" panose="05000000000000000000" pitchFamily="2" charset="2"/>
              <a:buChar char="§"/>
            </a:pPr>
            <a:r>
              <a:rPr lang="en-US" dirty="0"/>
              <a:t>The </a:t>
            </a:r>
            <a:r>
              <a:rPr lang="en-US" dirty="0" err="1"/>
              <a:t>url</a:t>
            </a:r>
            <a:r>
              <a:rPr lang="en-US" dirty="0"/>
              <a:t> to a recording of this webinar</a:t>
            </a:r>
          </a:p>
          <a:p>
            <a:pPr lvl="1">
              <a:buFont typeface="Wingdings" panose="05000000000000000000" pitchFamily="2" charset="2"/>
              <a:buChar char="§"/>
            </a:pPr>
            <a:r>
              <a:rPr lang="en-US" dirty="0"/>
              <a:t>Any supporting documents referred to during the presentation</a:t>
            </a:r>
          </a:p>
          <a:p>
            <a:pPr lvl="1">
              <a:buFont typeface="Wingdings" panose="05000000000000000000" pitchFamily="2" charset="2"/>
              <a:buChar char="§"/>
            </a:pPr>
            <a:r>
              <a:rPr lang="en-US" dirty="0"/>
              <a:t>A link to donate to our chapter </a:t>
            </a:r>
            <a:r>
              <a:rPr lang="en-US" u="sng" dirty="0">
                <a:hlinkClick r:id="rId3"/>
              </a:rPr>
              <a:t>017 SCORE BROWARD</a:t>
            </a:r>
            <a:endParaRPr lang="en-US" u="sng" dirty="0"/>
          </a:p>
          <a:p>
            <a:pPr lvl="1">
              <a:buFont typeface="Wingdings" panose="05000000000000000000" pitchFamily="2" charset="2"/>
              <a:buChar char="§"/>
            </a:pPr>
            <a:r>
              <a:rPr lang="en-US" dirty="0"/>
              <a:t>A link to your free mentoring sessions.  </a:t>
            </a:r>
            <a:r>
              <a:rPr lang="en-US" dirty="0">
                <a:hlinkClick r:id="rId4"/>
              </a:rPr>
              <a:t>Mentor Request Form</a:t>
            </a:r>
            <a:endParaRPr lang="en-US" dirty="0"/>
          </a:p>
          <a:p>
            <a:pPr lvl="1">
              <a:buFont typeface="Wingdings" panose="05000000000000000000" pitchFamily="2" charset="2"/>
              <a:buChar char="§"/>
            </a:pPr>
            <a:r>
              <a:rPr lang="en-US" dirty="0"/>
              <a:t>A link to our </a:t>
            </a:r>
            <a:r>
              <a:rPr lang="en-US" dirty="0">
                <a:hlinkClick r:id="rId5"/>
              </a:rPr>
              <a:t>google review page.</a:t>
            </a:r>
            <a:r>
              <a:rPr lang="en-US" dirty="0"/>
              <a:t>  Please leave a favorable review.</a:t>
            </a:r>
          </a:p>
          <a:p>
            <a:r>
              <a:rPr lang="en-US" dirty="0"/>
              <a:t>Ask questions as we go along using the “Q&amp;A” button on your screen</a:t>
            </a:r>
          </a:p>
          <a:p>
            <a:pPr marL="0" indent="0">
              <a:buNone/>
            </a:pPr>
            <a:endParaRPr lang="en-US" dirty="0"/>
          </a:p>
        </p:txBody>
      </p:sp>
    </p:spTree>
    <p:extLst>
      <p:ext uri="{BB962C8B-B14F-4D97-AF65-F5344CB8AC3E}">
        <p14:creationId xmlns:p14="http://schemas.microsoft.com/office/powerpoint/2010/main" val="29712703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mnt/data/crop_title_a_bright_modern_office_conference_room_scene_with_batch_1.png"/>
          <p:cNvPicPr>
            <a:picLocks noChangeAspect="1"/>
          </p:cNvPicPr>
          <p:nvPr/>
        </p:nvPicPr>
        <p:blipFill>
          <a:blip r:embed="rId3"/>
          <a:stretch>
            <a:fillRect/>
          </a:stretch>
        </p:blipFill>
        <p:spPr>
          <a:xfrm>
            <a:off x="6172200" y="0"/>
            <a:ext cx="6016752" cy="6858000"/>
          </a:xfrm>
          <a:prstGeom prst="rect">
            <a:avLst/>
          </a:prstGeom>
        </p:spPr>
      </p:pic>
      <p:sp>
        <p:nvSpPr>
          <p:cNvPr id="3" name="Text 0"/>
          <p:cNvSpPr/>
          <p:nvPr/>
        </p:nvSpPr>
        <p:spPr>
          <a:xfrm>
            <a:off x="566928" y="777240"/>
            <a:ext cx="5120640" cy="1600200"/>
          </a:xfrm>
          <a:prstGeom prst="rect">
            <a:avLst/>
          </a:prstGeom>
          <a:noFill/>
          <a:ln/>
        </p:spPr>
        <p:txBody>
          <a:bodyPr wrap="square" lIns="254" tIns="254" rIns="254" bIns="254" rtlCol="0" anchor="ctr">
            <a:normAutofit lnSpcReduction="10000"/>
          </a:bodyPr>
          <a:lstStyle/>
          <a:p>
            <a:pPr marL="0" indent="0">
              <a:buNone/>
            </a:pPr>
            <a:r>
              <a:rPr lang="en-US" sz="3600" b="1" dirty="0">
                <a:solidFill>
                  <a:srgbClr val="17324D"/>
                </a:solidFill>
                <a:latin typeface="Aptos Display" pitchFamily="34" charset="0"/>
                <a:ea typeface="Aptos Display" pitchFamily="34" charset="-122"/>
                <a:cs typeface="Aptos Display" pitchFamily="34" charset="-120"/>
              </a:rPr>
              <a:t>Legal Foundations Every Florida Business Owner Should Know</a:t>
            </a:r>
            <a:endParaRPr lang="en-US" sz="3600" dirty="0"/>
          </a:p>
        </p:txBody>
      </p:sp>
      <p:sp>
        <p:nvSpPr>
          <p:cNvPr id="4" name="Text 1"/>
          <p:cNvSpPr/>
          <p:nvPr/>
        </p:nvSpPr>
        <p:spPr>
          <a:xfrm>
            <a:off x="603504" y="2606040"/>
            <a:ext cx="5074920" cy="594360"/>
          </a:xfrm>
          <a:prstGeom prst="rect">
            <a:avLst/>
          </a:prstGeom>
          <a:noFill/>
          <a:ln/>
        </p:spPr>
        <p:txBody>
          <a:bodyPr wrap="square" lIns="254" tIns="254" rIns="254" bIns="254" rtlCol="0" anchor="ctr">
            <a:normAutofit/>
          </a:bodyPr>
          <a:lstStyle/>
          <a:p>
            <a:pPr marL="0" indent="0">
              <a:buNone/>
            </a:pPr>
            <a:r>
              <a:rPr lang="en-US" sz="1600" dirty="0">
                <a:solidFill>
                  <a:srgbClr val="5C6470"/>
                </a:solidFill>
                <a:latin typeface="Aptos" pitchFamily="34" charset="0"/>
                <a:ea typeface="Aptos" pitchFamily="34" charset="-122"/>
                <a:cs typeface="Aptos" pitchFamily="34" charset="-120"/>
              </a:rPr>
              <a:t>A practical SCORE webinar for entrepreneurs, startups, and growing companies</a:t>
            </a:r>
            <a:endParaRPr lang="en-US" sz="1600" dirty="0"/>
          </a:p>
        </p:txBody>
      </p:sp>
      <p:sp>
        <p:nvSpPr>
          <p:cNvPr id="5" name="Text 2"/>
          <p:cNvSpPr/>
          <p:nvPr/>
        </p:nvSpPr>
        <p:spPr>
          <a:xfrm>
            <a:off x="603504" y="4343400"/>
            <a:ext cx="3977640" cy="731520"/>
          </a:xfrm>
          <a:prstGeom prst="rect">
            <a:avLst/>
          </a:prstGeom>
          <a:noFill/>
          <a:ln/>
        </p:spPr>
        <p:txBody>
          <a:bodyPr wrap="square" lIns="254" tIns="254" rIns="254" bIns="254" rtlCol="0" anchor="ctr"/>
          <a:lstStyle/>
          <a:p>
            <a:pPr marL="0" indent="0">
              <a:buNone/>
            </a:pPr>
            <a:r>
              <a:rPr lang="en-US" sz="1300" dirty="0">
                <a:solidFill>
                  <a:srgbClr val="1D2939"/>
                </a:solidFill>
                <a:latin typeface="Aptos" pitchFamily="34" charset="0"/>
                <a:ea typeface="Aptos" pitchFamily="34" charset="-122"/>
                <a:cs typeface="Aptos" pitchFamily="34" charset="-120"/>
              </a:rPr>
              <a:t>Matthew Fornaro, Esquire</a:t>
            </a:r>
            <a:endParaRPr lang="en-US" sz="1300" dirty="0"/>
          </a:p>
          <a:p>
            <a:pPr marL="0" indent="0">
              <a:buNone/>
            </a:pPr>
            <a:r>
              <a:rPr lang="en-US" sz="1300" dirty="0">
                <a:solidFill>
                  <a:srgbClr val="1D2939"/>
                </a:solidFill>
                <a:latin typeface="Aptos" pitchFamily="34" charset="0"/>
                <a:ea typeface="Aptos" pitchFamily="34" charset="-122"/>
                <a:cs typeface="Aptos" pitchFamily="34" charset="-120"/>
              </a:rPr>
              <a:t>Matthew Fornaro, P.A.</a:t>
            </a:r>
            <a:endParaRPr lang="en-US" sz="1300" dirty="0"/>
          </a:p>
          <a:p>
            <a:pPr marL="0" indent="0">
              <a:buNone/>
            </a:pPr>
            <a:r>
              <a:rPr lang="en-US" sz="1300" dirty="0">
                <a:solidFill>
                  <a:srgbClr val="1D2939"/>
                </a:solidFill>
                <a:latin typeface="Aptos" pitchFamily="34" charset="0"/>
                <a:ea typeface="Aptos" pitchFamily="34" charset="-122"/>
                <a:cs typeface="Aptos" pitchFamily="34" charset="-120"/>
              </a:rPr>
              <a:t>Coral Springs, Florida</a:t>
            </a:r>
            <a:endParaRPr lang="en-US" sz="1300" dirty="0"/>
          </a:p>
        </p:txBody>
      </p:sp>
      <p:pic>
        <p:nvPicPr>
          <p:cNvPr id="6" name="Image 1" descr="/mnt/data/matthew_fornaro_headshot_34.png"/>
          <p:cNvPicPr>
            <a:picLocks noChangeAspect="1"/>
          </p:cNvPicPr>
          <p:nvPr/>
        </p:nvPicPr>
        <p:blipFill>
          <a:blip r:embed="rId4"/>
          <a:stretch>
            <a:fillRect/>
          </a:stretch>
        </p:blipFill>
        <p:spPr>
          <a:xfrm>
            <a:off x="4864608" y="4160520"/>
            <a:ext cx="1024128" cy="1362456"/>
          </a:xfrm>
          <a:prstGeom prst="rect">
            <a:avLst/>
          </a:prstGeom>
        </p:spPr>
      </p:pic>
      <p:sp>
        <p:nvSpPr>
          <p:cNvPr id="7" name="Text 3"/>
          <p:cNvSpPr/>
          <p:nvPr/>
        </p:nvSpPr>
        <p:spPr>
          <a:xfrm>
            <a:off x="603504" y="5989320"/>
            <a:ext cx="4754880" cy="237744"/>
          </a:xfrm>
          <a:prstGeom prst="rect">
            <a:avLst/>
          </a:prstGeom>
          <a:noFill/>
          <a:ln/>
        </p:spPr>
        <p:txBody>
          <a:bodyPr wrap="square" lIns="0" tIns="0" rIns="0" bIns="0" rtlCol="0" anchor="ctr"/>
          <a:lstStyle/>
          <a:p>
            <a:pPr marL="0" indent="0">
              <a:buNone/>
            </a:pPr>
            <a:r>
              <a:rPr lang="en-US" sz="900" dirty="0">
                <a:solidFill>
                  <a:srgbClr val="5C6470"/>
                </a:solidFill>
                <a:latin typeface="Aptos" pitchFamily="34" charset="0"/>
                <a:ea typeface="Aptos" pitchFamily="34" charset="-122"/>
                <a:cs typeface="Aptos" pitchFamily="34" charset="-120"/>
              </a:rPr>
              <a:t>Educational information only. Not legal advice.</a:t>
            </a:r>
            <a:endParaRPr lang="en-US" sz="900" dirty="0"/>
          </a:p>
        </p:txBody>
      </p:sp>
      <p:sp>
        <p:nvSpPr>
          <p:cNvPr id="8" name="Text 4"/>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9" name="Text 5"/>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1</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Why this session matters</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Most legal problems begin as ordinary business decisions.</a:t>
            </a:r>
            <a:endParaRPr lang="en-US" sz="1250" dirty="0"/>
          </a:p>
        </p:txBody>
      </p:sp>
      <p:sp>
        <p:nvSpPr>
          <p:cNvPr id="4" name="Text 2"/>
          <p:cNvSpPr/>
          <p:nvPr/>
        </p:nvSpPr>
        <p:spPr>
          <a:xfrm>
            <a:off x="713232" y="1691640"/>
            <a:ext cx="5074920" cy="4206240"/>
          </a:xfrm>
          <a:prstGeom prst="rect">
            <a:avLst/>
          </a:prstGeom>
          <a:noFill/>
          <a:ln/>
        </p:spPr>
        <p:txBody>
          <a:bodyPr wrap="square" lIns="381" tIns="381" rIns="381" bIns="381" rtlCol="0" anchor="t">
            <a:normAutofit/>
          </a:bodyPr>
          <a:lstStyle/>
          <a:p>
            <a:pPr marL="152400" indent="-152400">
              <a:buSzPct val="100000"/>
              <a:buChar char="•"/>
            </a:pPr>
            <a:r>
              <a:rPr lang="en-US" sz="1700" dirty="0">
                <a:solidFill>
                  <a:srgbClr val="1D2939"/>
                </a:solidFill>
                <a:latin typeface="Aptos" pitchFamily="34" charset="0"/>
                <a:ea typeface="Aptos" pitchFamily="34" charset="-122"/>
                <a:cs typeface="Aptos" pitchFamily="34" charset="-120"/>
              </a:rPr>
              <a:t>A handshake deal becomes a collections dispute.</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A founder disagreement becomes a control issue.</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A copied logo or unclear contractor agreement becomes an ownership problem.</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A vendor relationship breaks down because the written terms are incomplete.</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The objective is not to make business owners fearful. It is to help them make better decisions earlier.</a:t>
            </a:r>
            <a:endParaRPr lang="en-US" sz="1700" dirty="0"/>
          </a:p>
        </p:txBody>
      </p:sp>
      <p:pic>
        <p:nvPicPr>
          <p:cNvPr id="5" name="Image 0" descr="/mnt/data/crop_right_a_bright_modern_office_interior_scene_with_a_warm_batch_3.png"/>
          <p:cNvPicPr>
            <a:picLocks noChangeAspect="1"/>
          </p:cNvPicPr>
          <p:nvPr/>
        </p:nvPicPr>
        <p:blipFill>
          <a:blip r:embed="rId3"/>
          <a:stretch>
            <a:fillRect/>
          </a:stretch>
        </p:blipFill>
        <p:spPr>
          <a:xfrm>
            <a:off x="6446520" y="411480"/>
            <a:ext cx="5074920" cy="5669280"/>
          </a:xfrm>
          <a:prstGeom prst="rect">
            <a:avLst/>
          </a:prstGeom>
        </p:spPr>
      </p:pic>
      <p:sp>
        <p:nvSpPr>
          <p:cNvPr id="6" name="Text 3"/>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7" name="Text 4"/>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2</a:t>
            </a:r>
            <a:endParaRPr lang="en-US" sz="6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Learning objectives</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By the end of the webinar, attendees should be able to spot the legal issues that most often hurt Florida businesses.</a:t>
            </a:r>
            <a:endParaRPr lang="en-US" sz="1250" dirty="0"/>
          </a:p>
        </p:txBody>
      </p:sp>
      <p:sp>
        <p:nvSpPr>
          <p:cNvPr id="4" name="Text 2"/>
          <p:cNvSpPr/>
          <p:nvPr/>
        </p:nvSpPr>
        <p:spPr>
          <a:xfrm>
            <a:off x="713232" y="1691640"/>
            <a:ext cx="5074920" cy="4206240"/>
          </a:xfrm>
          <a:prstGeom prst="rect">
            <a:avLst/>
          </a:prstGeom>
          <a:noFill/>
          <a:ln/>
        </p:spPr>
        <p:txBody>
          <a:bodyPr wrap="square" lIns="381" tIns="381" rIns="381" bIns="381" rtlCol="0" anchor="t">
            <a:normAutofit/>
          </a:bodyPr>
          <a:lstStyle/>
          <a:p>
            <a:pPr marL="152400" indent="-152400">
              <a:buSzPct val="100000"/>
              <a:buChar char="•"/>
            </a:pPr>
            <a:r>
              <a:rPr lang="en-US" sz="1700" dirty="0">
                <a:solidFill>
                  <a:srgbClr val="1D2939"/>
                </a:solidFill>
                <a:latin typeface="Aptos" pitchFamily="34" charset="0"/>
                <a:ea typeface="Aptos" pitchFamily="34" charset="-122"/>
                <a:cs typeface="Aptos" pitchFamily="34" charset="-120"/>
              </a:rPr>
              <a:t>Choose an entity structure with more informed questions.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Identify the core documents every business should keep in writing.</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Recognize common contract gaps before they become disputes.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Understand basic IP ownership and brand protection issues.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Know when to escalate a dispute, and how to preserve leverage.</a:t>
            </a:r>
            <a:endParaRPr lang="en-US" sz="1700" dirty="0"/>
          </a:p>
        </p:txBody>
      </p:sp>
      <p:pic>
        <p:nvPicPr>
          <p:cNvPr id="5" name="Image 0" descr="/mnt/data/crop_right_a_realistic_clean_professional_office_scene_with_batch_2.png"/>
          <p:cNvPicPr>
            <a:picLocks noChangeAspect="1"/>
          </p:cNvPicPr>
          <p:nvPr/>
        </p:nvPicPr>
        <p:blipFill>
          <a:blip r:embed="rId3"/>
          <a:stretch>
            <a:fillRect/>
          </a:stretch>
        </p:blipFill>
        <p:spPr>
          <a:xfrm>
            <a:off x="6446520" y="411480"/>
            <a:ext cx="5074920" cy="5669280"/>
          </a:xfrm>
          <a:prstGeom prst="rect">
            <a:avLst/>
          </a:prstGeom>
        </p:spPr>
      </p:pic>
      <p:sp>
        <p:nvSpPr>
          <p:cNvPr id="6" name="Text 3"/>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7" name="Text 4"/>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3</a:t>
            </a:r>
            <a:endParaRPr lang="en-US" sz="6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75-minute roadmap</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Suggested timing for a live SCORE webinar.</a:t>
            </a:r>
            <a:endParaRPr lang="en-US" sz="1250" dirty="0"/>
          </a:p>
        </p:txBody>
      </p:sp>
      <p:sp>
        <p:nvSpPr>
          <p:cNvPr id="4" name="Text 2"/>
          <p:cNvSpPr/>
          <p:nvPr/>
        </p:nvSpPr>
        <p:spPr>
          <a:xfrm>
            <a:off x="713232" y="1691640"/>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5" name="Text 3"/>
          <p:cNvSpPr/>
          <p:nvPr/>
        </p:nvSpPr>
        <p:spPr>
          <a:xfrm>
            <a:off x="1042416" y="1682496"/>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0-5 min: welcome and disclaimers</a:t>
            </a:r>
            <a:endParaRPr lang="en-US" sz="1240" dirty="0"/>
          </a:p>
        </p:txBody>
      </p:sp>
      <p:sp>
        <p:nvSpPr>
          <p:cNvPr id="6" name="Text 4"/>
          <p:cNvSpPr/>
          <p:nvPr/>
        </p:nvSpPr>
        <p:spPr>
          <a:xfrm>
            <a:off x="713232" y="2258568"/>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7" name="Text 5"/>
          <p:cNvSpPr/>
          <p:nvPr/>
        </p:nvSpPr>
        <p:spPr>
          <a:xfrm>
            <a:off x="1042416" y="2249424"/>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5-18 min: entity and startup basics</a:t>
            </a:r>
            <a:endParaRPr lang="en-US" sz="1240" dirty="0"/>
          </a:p>
        </p:txBody>
      </p:sp>
      <p:sp>
        <p:nvSpPr>
          <p:cNvPr id="8" name="Text 6"/>
          <p:cNvSpPr/>
          <p:nvPr/>
        </p:nvSpPr>
        <p:spPr>
          <a:xfrm>
            <a:off x="713232" y="2825496"/>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9" name="Text 7"/>
          <p:cNvSpPr/>
          <p:nvPr/>
        </p:nvSpPr>
        <p:spPr>
          <a:xfrm>
            <a:off x="1042416" y="2816352"/>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18-30 min: governance and records</a:t>
            </a:r>
            <a:endParaRPr lang="en-US" sz="1240" dirty="0"/>
          </a:p>
        </p:txBody>
      </p:sp>
      <p:sp>
        <p:nvSpPr>
          <p:cNvPr id="10" name="Text 8"/>
          <p:cNvSpPr/>
          <p:nvPr/>
        </p:nvSpPr>
        <p:spPr>
          <a:xfrm>
            <a:off x="4160520" y="1691640"/>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1" name="Text 9"/>
          <p:cNvSpPr/>
          <p:nvPr/>
        </p:nvSpPr>
        <p:spPr>
          <a:xfrm>
            <a:off x="4489704" y="1682496"/>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30-47 min: contracts that reduce disputes</a:t>
            </a:r>
            <a:endParaRPr lang="en-US" sz="1240" dirty="0"/>
          </a:p>
        </p:txBody>
      </p:sp>
      <p:sp>
        <p:nvSpPr>
          <p:cNvPr id="12" name="Text 10"/>
          <p:cNvSpPr/>
          <p:nvPr/>
        </p:nvSpPr>
        <p:spPr>
          <a:xfrm>
            <a:off x="4160520" y="2258568"/>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3" name="Text 11"/>
          <p:cNvSpPr/>
          <p:nvPr/>
        </p:nvSpPr>
        <p:spPr>
          <a:xfrm>
            <a:off x="4489704" y="2249424"/>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47-58 min: IP and ownership issues</a:t>
            </a:r>
            <a:endParaRPr lang="en-US" sz="1240" dirty="0"/>
          </a:p>
        </p:txBody>
      </p:sp>
      <p:sp>
        <p:nvSpPr>
          <p:cNvPr id="14" name="Text 12"/>
          <p:cNvSpPr/>
          <p:nvPr/>
        </p:nvSpPr>
        <p:spPr>
          <a:xfrm>
            <a:off x="4160520" y="2825496"/>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5" name="Text 13"/>
          <p:cNvSpPr/>
          <p:nvPr/>
        </p:nvSpPr>
        <p:spPr>
          <a:xfrm>
            <a:off x="4489704" y="2816352"/>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58-66 min: employees, contractors, and restrictive covenants</a:t>
            </a:r>
            <a:endParaRPr lang="en-US" sz="1240" dirty="0"/>
          </a:p>
        </p:txBody>
      </p:sp>
      <p:sp>
        <p:nvSpPr>
          <p:cNvPr id="16" name="Text 14"/>
          <p:cNvSpPr/>
          <p:nvPr/>
        </p:nvSpPr>
        <p:spPr>
          <a:xfrm>
            <a:off x="7607808" y="1691640"/>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7" name="Text 15"/>
          <p:cNvSpPr/>
          <p:nvPr/>
        </p:nvSpPr>
        <p:spPr>
          <a:xfrm>
            <a:off x="7936992" y="1682496"/>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66-72 min: dispute resolution and litigation readiness</a:t>
            </a:r>
            <a:endParaRPr lang="en-US" sz="1240" dirty="0"/>
          </a:p>
        </p:txBody>
      </p:sp>
      <p:sp>
        <p:nvSpPr>
          <p:cNvPr id="18" name="Text 16"/>
          <p:cNvSpPr/>
          <p:nvPr/>
        </p:nvSpPr>
        <p:spPr>
          <a:xfrm>
            <a:off x="7607808" y="2258568"/>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9" name="Text 17"/>
          <p:cNvSpPr/>
          <p:nvPr/>
        </p:nvSpPr>
        <p:spPr>
          <a:xfrm>
            <a:off x="7936992" y="2249424"/>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72-75+ min: action plan, resources, and Q&amp;A</a:t>
            </a:r>
            <a:endParaRPr lang="en-US" sz="1240" dirty="0"/>
          </a:p>
        </p:txBody>
      </p:sp>
      <p:sp>
        <p:nvSpPr>
          <p:cNvPr id="20" name="Text 18"/>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21" name="Text 19"/>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4</a:t>
            </a:r>
            <a:endParaRPr lang="en-US" sz="6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fontScale="92500" lnSpcReduction="20000"/>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First principle: legal risk follows business growth</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The more relationships the business has, the more important clarity becomes.</a:t>
            </a:r>
            <a:endParaRPr lang="en-US" sz="1250" dirty="0"/>
          </a:p>
        </p:txBody>
      </p:sp>
      <p:sp>
        <p:nvSpPr>
          <p:cNvPr id="4" name="Text 2"/>
          <p:cNvSpPr/>
          <p:nvPr/>
        </p:nvSpPr>
        <p:spPr>
          <a:xfrm>
            <a:off x="713232" y="1691640"/>
            <a:ext cx="5074920" cy="4206240"/>
          </a:xfrm>
          <a:prstGeom prst="rect">
            <a:avLst/>
          </a:prstGeom>
          <a:noFill/>
          <a:ln/>
        </p:spPr>
        <p:txBody>
          <a:bodyPr wrap="square" lIns="381" tIns="381" rIns="381" bIns="381" rtlCol="0" anchor="t">
            <a:normAutofit/>
          </a:bodyPr>
          <a:lstStyle/>
          <a:p>
            <a:pPr marL="152400" indent="-152400">
              <a:buSzPct val="100000"/>
              <a:buChar char="•"/>
            </a:pPr>
            <a:r>
              <a:rPr lang="en-US" sz="1700" dirty="0">
                <a:solidFill>
                  <a:srgbClr val="1D2939"/>
                </a:solidFill>
                <a:latin typeface="Aptos" pitchFamily="34" charset="0"/>
                <a:ea typeface="Aptos" pitchFamily="34" charset="-122"/>
                <a:cs typeface="Aptos" pitchFamily="34" charset="-120"/>
              </a:rPr>
              <a:t>Owners and co-founders: control, money, exit, deadlock.</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Customers and clients: scope, payment, refunds, complaints.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Vendors and suppliers: delivery, quality, warranties, termination.</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Employees and contractors: classification, confidentiality, ownership.</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Brand and technology: name, content, data, AI, accounts.</a:t>
            </a:r>
            <a:endParaRPr lang="en-US" sz="1700" dirty="0"/>
          </a:p>
        </p:txBody>
      </p:sp>
      <p:pic>
        <p:nvPicPr>
          <p:cNvPr id="5" name="Image 0" descr="/mnt/data/crop_right_a_bright_modern_office_conference_room_scene_with_batch_1.png"/>
          <p:cNvPicPr>
            <a:picLocks noChangeAspect="1"/>
          </p:cNvPicPr>
          <p:nvPr/>
        </p:nvPicPr>
        <p:blipFill>
          <a:blip r:embed="rId3"/>
          <a:stretch>
            <a:fillRect/>
          </a:stretch>
        </p:blipFill>
        <p:spPr>
          <a:xfrm>
            <a:off x="6446520" y="411480"/>
            <a:ext cx="5074920" cy="5669280"/>
          </a:xfrm>
          <a:prstGeom prst="rect">
            <a:avLst/>
          </a:prstGeom>
        </p:spPr>
      </p:pic>
      <p:sp>
        <p:nvSpPr>
          <p:cNvPr id="6" name="Text 3"/>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7" name="Text 4"/>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5</a:t>
            </a:r>
            <a:endParaRPr lang="en-US" sz="6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6">
    <p:bg>
      <p:bgPr>
        <a:solidFill>
          <a:srgbClr val="17324D"/>
        </a:solidFill>
        <a:effectLst/>
      </p:bgPr>
    </p:bg>
    <p:spTree>
      <p:nvGrpSpPr>
        <p:cNvPr id="1" name=""/>
        <p:cNvGrpSpPr/>
        <p:nvPr/>
      </p:nvGrpSpPr>
      <p:grpSpPr>
        <a:xfrm>
          <a:off x="0" y="0"/>
          <a:ext cx="0" cy="0"/>
          <a:chOff x="0" y="0"/>
          <a:chExt cx="0" cy="0"/>
        </a:xfrm>
      </p:grpSpPr>
      <p:pic>
        <p:nvPicPr>
          <p:cNvPr id="2" name="Image 0" descr="/mnt/data/crop_section_a_realistic_clean_professional_office_scene_with_batch_2.png"/>
          <p:cNvPicPr>
            <a:picLocks noChangeAspect="1"/>
          </p:cNvPicPr>
          <p:nvPr/>
        </p:nvPicPr>
        <p:blipFill>
          <a:blip r:embed="rId3"/>
          <a:stretch>
            <a:fillRect/>
          </a:stretch>
        </p:blipFill>
        <p:spPr>
          <a:xfrm>
            <a:off x="5897880" y="0"/>
            <a:ext cx="6291072" cy="6858000"/>
          </a:xfrm>
          <a:prstGeom prst="rect">
            <a:avLst/>
          </a:prstGeom>
        </p:spPr>
      </p:pic>
      <p:sp>
        <p:nvSpPr>
          <p:cNvPr id="3" name="Text 0"/>
          <p:cNvSpPr/>
          <p:nvPr/>
        </p:nvSpPr>
        <p:spPr>
          <a:xfrm>
            <a:off x="640080" y="1417320"/>
            <a:ext cx="4800600" cy="1188720"/>
          </a:xfrm>
          <a:prstGeom prst="rect">
            <a:avLst/>
          </a:prstGeom>
          <a:noFill/>
          <a:ln/>
        </p:spPr>
        <p:txBody>
          <a:bodyPr wrap="square" lIns="254" tIns="254" rIns="254" bIns="254" rtlCol="0" anchor="ctr">
            <a:normAutofit/>
          </a:bodyPr>
          <a:lstStyle/>
          <a:p>
            <a:pPr marL="0" indent="0">
              <a:buNone/>
            </a:pPr>
            <a:r>
              <a:rPr lang="en-US" sz="3400" b="1" dirty="0">
                <a:solidFill>
                  <a:srgbClr val="FFFFFF"/>
                </a:solidFill>
                <a:latin typeface="Aptos Display" pitchFamily="34" charset="0"/>
                <a:ea typeface="Aptos Display" pitchFamily="34" charset="-122"/>
                <a:cs typeface="Aptos Display" pitchFamily="34" charset="-120"/>
              </a:rPr>
              <a:t>1. Entity choice and Florida startup basics</a:t>
            </a:r>
            <a:endParaRPr lang="en-US" sz="3400" dirty="0"/>
          </a:p>
        </p:txBody>
      </p:sp>
      <p:sp>
        <p:nvSpPr>
          <p:cNvPr id="4" name="Text 1"/>
          <p:cNvSpPr/>
          <p:nvPr/>
        </p:nvSpPr>
        <p:spPr>
          <a:xfrm>
            <a:off x="658368" y="2834640"/>
            <a:ext cx="4754880" cy="914400"/>
          </a:xfrm>
          <a:prstGeom prst="rect">
            <a:avLst/>
          </a:prstGeom>
          <a:noFill/>
          <a:ln/>
        </p:spPr>
        <p:txBody>
          <a:bodyPr wrap="square" lIns="254" tIns="254" rIns="254" bIns="254" rtlCol="0" anchor="ctr">
            <a:normAutofit/>
          </a:bodyPr>
          <a:lstStyle/>
          <a:p>
            <a:pPr marL="0" indent="0">
              <a:buNone/>
            </a:pPr>
            <a:r>
              <a:rPr lang="en-US" sz="1600" dirty="0">
                <a:solidFill>
                  <a:srgbClr val="E8DDD1"/>
                </a:solidFill>
                <a:latin typeface="Aptos" pitchFamily="34" charset="0"/>
                <a:ea typeface="Aptos" pitchFamily="34" charset="-122"/>
                <a:cs typeface="Aptos" pitchFamily="34" charset="-120"/>
              </a:rPr>
              <a:t>What you form affects taxes, governance, liability, credibility, and future disputes.</a:t>
            </a:r>
            <a:endParaRPr lang="en-US" sz="1600" dirty="0"/>
          </a:p>
        </p:txBody>
      </p:sp>
      <p:sp>
        <p:nvSpPr>
          <p:cNvPr id="5" name="Text 2"/>
          <p:cNvSpPr/>
          <p:nvPr/>
        </p:nvSpPr>
        <p:spPr>
          <a:xfrm>
            <a:off x="676656" y="6263640"/>
            <a:ext cx="4389120" cy="219456"/>
          </a:xfrm>
          <a:prstGeom prst="rect">
            <a:avLst/>
          </a:prstGeom>
          <a:noFill/>
          <a:ln/>
        </p:spPr>
        <p:txBody>
          <a:bodyPr wrap="square" lIns="0" tIns="0" rIns="0" bIns="0" rtlCol="0" anchor="ctr"/>
          <a:lstStyle/>
          <a:p>
            <a:pPr marL="0" indent="0">
              <a:buNone/>
            </a:pPr>
            <a:r>
              <a:rPr lang="en-US" sz="750" dirty="0">
                <a:solidFill>
                  <a:srgbClr val="E8DDD1"/>
                </a:solidFill>
                <a:latin typeface="Aptos" pitchFamily="34" charset="0"/>
                <a:ea typeface="Aptos" pitchFamily="34" charset="-122"/>
                <a:cs typeface="Aptos" pitchFamily="34" charset="-120"/>
              </a:rPr>
              <a:t>Florida business owner legal foundations</a:t>
            </a:r>
            <a:endParaRPr lang="en-US" sz="750" dirty="0"/>
          </a:p>
        </p:txBody>
      </p:sp>
      <p:sp>
        <p:nvSpPr>
          <p:cNvPr id="6" name="Text 3"/>
          <p:cNvSpPr/>
          <p:nvPr/>
        </p:nvSpPr>
        <p:spPr>
          <a:xfrm>
            <a:off x="5257800" y="6263640"/>
            <a:ext cx="274320" cy="219456"/>
          </a:xfrm>
          <a:prstGeom prst="rect">
            <a:avLst/>
          </a:prstGeom>
          <a:noFill/>
          <a:ln/>
        </p:spPr>
        <p:txBody>
          <a:bodyPr wrap="square" lIns="0" tIns="0" rIns="0" bIns="0" rtlCol="0" anchor="ctr"/>
          <a:lstStyle/>
          <a:p>
            <a:pPr marL="0" indent="0" algn="r">
              <a:buNone/>
            </a:pPr>
            <a:r>
              <a:rPr lang="en-US" sz="750" dirty="0">
                <a:solidFill>
                  <a:srgbClr val="E8DDD1"/>
                </a:solidFill>
                <a:latin typeface="Aptos" pitchFamily="34" charset="0"/>
                <a:ea typeface="Aptos" pitchFamily="34" charset="-122"/>
                <a:cs typeface="Aptos" pitchFamily="34" charset="-120"/>
              </a:rPr>
              <a:t>6</a:t>
            </a:r>
            <a:endParaRPr lang="en-US" sz="7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fontScale="92500" lnSpcReduction="20000"/>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Entity options: what business owners usually compare</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This is not tax advice. Tax election and entity structure should be coordinated with a CPA.</a:t>
            </a:r>
            <a:endParaRPr lang="en-US" sz="1250" dirty="0"/>
          </a:p>
        </p:txBody>
      </p:sp>
      <p:sp>
        <p:nvSpPr>
          <p:cNvPr id="4" name="Text 2"/>
          <p:cNvSpPr/>
          <p:nvPr/>
        </p:nvSpPr>
        <p:spPr>
          <a:xfrm>
            <a:off x="685800" y="1600200"/>
            <a:ext cx="4983480" cy="320040"/>
          </a:xfrm>
          <a:prstGeom prst="rect">
            <a:avLst/>
          </a:prstGeom>
          <a:noFill/>
          <a:ln/>
        </p:spPr>
        <p:txBody>
          <a:bodyPr wrap="square" lIns="254" tIns="254" rIns="254" bIns="254" rtlCol="0" anchor="ctr"/>
          <a:lstStyle/>
          <a:p>
            <a:pPr marL="0" indent="0">
              <a:buNone/>
            </a:pPr>
            <a:r>
              <a:rPr lang="en-US" sz="1600" b="1" dirty="0">
                <a:solidFill>
                  <a:srgbClr val="17324D"/>
                </a:solidFill>
              </a:rPr>
              <a:t>Common options</a:t>
            </a:r>
            <a:endParaRPr lang="en-US" sz="1600" dirty="0"/>
          </a:p>
        </p:txBody>
      </p:sp>
      <p:sp>
        <p:nvSpPr>
          <p:cNvPr id="5" name="Text 3"/>
          <p:cNvSpPr/>
          <p:nvPr/>
        </p:nvSpPr>
        <p:spPr>
          <a:xfrm>
            <a:off x="713232" y="2029968"/>
            <a:ext cx="5074920" cy="3886200"/>
          </a:xfrm>
          <a:prstGeom prst="rect">
            <a:avLst/>
          </a:prstGeom>
          <a:noFill/>
          <a:ln/>
        </p:spPr>
        <p:txBody>
          <a:bodyPr wrap="square" lIns="381" tIns="381" rIns="381" bIns="381" rtlCol="0" anchor="t">
            <a:normAutofit/>
          </a:bodyPr>
          <a:lstStyle/>
          <a:p>
            <a:pPr marL="152400" indent="-152400">
              <a:buSzPct val="100000"/>
              <a:buChar char="•"/>
            </a:pPr>
            <a:r>
              <a:rPr lang="en-US" sz="1550" dirty="0">
                <a:solidFill>
                  <a:srgbClr val="1D2939"/>
                </a:solidFill>
                <a:latin typeface="Aptos" pitchFamily="34" charset="0"/>
                <a:ea typeface="Aptos" pitchFamily="34" charset="-122"/>
                <a:cs typeface="Aptos" pitchFamily="34" charset="-120"/>
              </a:rPr>
              <a:t>Sole proprietorship</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General partnership</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Limited liability company</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Corporation: S-corp or C-corp tax treatment</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Professional entities where applicable</a:t>
            </a:r>
            <a:endParaRPr lang="en-US" sz="1550" dirty="0"/>
          </a:p>
        </p:txBody>
      </p:sp>
      <p:sp>
        <p:nvSpPr>
          <p:cNvPr id="6" name="Text 4"/>
          <p:cNvSpPr/>
          <p:nvPr/>
        </p:nvSpPr>
        <p:spPr>
          <a:xfrm>
            <a:off x="6400800" y="1600200"/>
            <a:ext cx="4983480" cy="320040"/>
          </a:xfrm>
          <a:prstGeom prst="rect">
            <a:avLst/>
          </a:prstGeom>
          <a:noFill/>
          <a:ln/>
        </p:spPr>
        <p:txBody>
          <a:bodyPr wrap="square" lIns="254" tIns="254" rIns="254" bIns="254" rtlCol="0" anchor="ctr"/>
          <a:lstStyle/>
          <a:p>
            <a:pPr marL="0" indent="0">
              <a:buNone/>
            </a:pPr>
            <a:r>
              <a:rPr lang="en-US" sz="1600" b="1" dirty="0">
                <a:solidFill>
                  <a:srgbClr val="17324D"/>
                </a:solidFill>
              </a:rPr>
              <a:t>Business questions</a:t>
            </a:r>
            <a:endParaRPr lang="en-US" sz="1600" dirty="0"/>
          </a:p>
        </p:txBody>
      </p:sp>
      <p:sp>
        <p:nvSpPr>
          <p:cNvPr id="7" name="Text 5"/>
          <p:cNvSpPr/>
          <p:nvPr/>
        </p:nvSpPr>
        <p:spPr>
          <a:xfrm>
            <a:off x="6428232" y="2029968"/>
            <a:ext cx="5074920" cy="3886200"/>
          </a:xfrm>
          <a:prstGeom prst="rect">
            <a:avLst/>
          </a:prstGeom>
          <a:noFill/>
          <a:ln/>
        </p:spPr>
        <p:txBody>
          <a:bodyPr wrap="square" lIns="381" tIns="381" rIns="381" bIns="381" rtlCol="0" anchor="t">
            <a:normAutofit/>
          </a:bodyPr>
          <a:lstStyle/>
          <a:p>
            <a:pPr marL="152400" indent="-152400">
              <a:buSzPct val="100000"/>
              <a:buChar char="•"/>
            </a:pPr>
            <a:r>
              <a:rPr lang="en-US" sz="1550" dirty="0">
                <a:solidFill>
                  <a:srgbClr val="1D2939"/>
                </a:solidFill>
                <a:latin typeface="Aptos" pitchFamily="34" charset="0"/>
                <a:ea typeface="Aptos" pitchFamily="34" charset="-122"/>
                <a:cs typeface="Aptos" pitchFamily="34" charset="-120"/>
              </a:rPr>
              <a:t>Who owns the business?</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Who controls decisions?</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Will there be investors?</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Will owners work in the business?</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What happens if someone exits?</a:t>
            </a:r>
            <a:endParaRPr lang="en-US" sz="1550" dirty="0"/>
          </a:p>
        </p:txBody>
      </p:sp>
      <p:sp>
        <p:nvSpPr>
          <p:cNvPr id="8" name="Text 6"/>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9" name="Text 7"/>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7</a:t>
            </a:r>
            <a:endParaRPr lang="en-US" sz="6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fontScale="92500" lnSpcReduction="20000"/>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Why many Florida small businesses choose LLCs</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LLCs are flexible, but flexibility is not a substitute for written rules.</a:t>
            </a:r>
            <a:endParaRPr lang="en-US" sz="1250" dirty="0"/>
          </a:p>
        </p:txBody>
      </p:sp>
      <p:sp>
        <p:nvSpPr>
          <p:cNvPr id="4" name="Text 2"/>
          <p:cNvSpPr/>
          <p:nvPr/>
        </p:nvSpPr>
        <p:spPr>
          <a:xfrm>
            <a:off x="713232" y="1691640"/>
            <a:ext cx="5074920" cy="4206240"/>
          </a:xfrm>
          <a:prstGeom prst="rect">
            <a:avLst/>
          </a:prstGeom>
          <a:noFill/>
          <a:ln/>
        </p:spPr>
        <p:txBody>
          <a:bodyPr wrap="square" lIns="381" tIns="381" rIns="381" bIns="381" rtlCol="0" anchor="t">
            <a:normAutofit/>
          </a:bodyPr>
          <a:lstStyle/>
          <a:p>
            <a:pPr marL="152400" indent="-152400">
              <a:buSzPct val="100000"/>
              <a:buChar char="•"/>
            </a:pPr>
            <a:r>
              <a:rPr lang="en-US" sz="1700" dirty="0">
                <a:solidFill>
                  <a:srgbClr val="1D2939"/>
                </a:solidFill>
                <a:latin typeface="Aptos" pitchFamily="34" charset="0"/>
                <a:ea typeface="Aptos" pitchFamily="34" charset="-122"/>
                <a:cs typeface="Aptos" pitchFamily="34" charset="-120"/>
              </a:rPr>
              <a:t>Useful for single-owner and multi-owner businesses.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Can be member-managed or manager-managed.</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The operating agreement should answer governance, money, transfer, and exit issues.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Even single-member LLCs should keep separate finances and records.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Banks, landlords, vendors, and investors often care about documentation.</a:t>
            </a:r>
            <a:endParaRPr lang="en-US" sz="1700" dirty="0"/>
          </a:p>
        </p:txBody>
      </p:sp>
      <p:pic>
        <p:nvPicPr>
          <p:cNvPr id="5" name="Image 0" descr="/mnt/data/crop_right_a_realistic_cleanly_illustrated_office_scene_view.png"/>
          <p:cNvPicPr>
            <a:picLocks noChangeAspect="1"/>
          </p:cNvPicPr>
          <p:nvPr/>
        </p:nvPicPr>
        <p:blipFill>
          <a:blip r:embed="rId3"/>
          <a:stretch>
            <a:fillRect/>
          </a:stretch>
        </p:blipFill>
        <p:spPr>
          <a:xfrm>
            <a:off x="6446520" y="411480"/>
            <a:ext cx="5074920" cy="5669280"/>
          </a:xfrm>
          <a:prstGeom prst="rect">
            <a:avLst/>
          </a:prstGeom>
        </p:spPr>
      </p:pic>
      <p:sp>
        <p:nvSpPr>
          <p:cNvPr id="6" name="Text 3"/>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7" name="Text 4"/>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8</a:t>
            </a:r>
            <a:endParaRPr lang="en-US" sz="650" dirty="0"/>
          </a:p>
        </p:txBody>
      </p:sp>
      <p:sp>
        <p:nvSpPr>
          <p:cNvPr id="8" name="Text 5"/>
          <p:cNvSpPr/>
          <p:nvPr/>
        </p:nvSpPr>
        <p:spPr>
          <a:xfrm>
            <a:off x="5349240" y="6510528"/>
            <a:ext cx="411480" cy="201168"/>
          </a:xfrm>
          <a:prstGeom prst="rect">
            <a:avLst/>
          </a:prstGeom>
          <a:noFill/>
          <a:ln/>
        </p:spPr>
        <p:txBody>
          <a:bodyPr wrap="square" lIns="0" tIns="0" rIns="0" bIns="0" rtlCol="0" anchor="ctr">
            <a:normAutofit/>
          </a:bodyPr>
          <a:lstStyle/>
          <a:p>
            <a:pPr marL="0" indent="0" algn="r">
              <a:buNone/>
            </a:pPr>
            <a:r>
              <a:rPr lang="en-US" sz="550" dirty="0">
                <a:solidFill>
                  <a:srgbClr val="5C6470"/>
                </a:solidFill>
                <a:latin typeface="Aptos" pitchFamily="34" charset="0"/>
                <a:ea typeface="Aptos" pitchFamily="34" charset="-122"/>
                <a:cs typeface="Aptos" pitchFamily="34" charset="-120"/>
              </a:rPr>
              <a:t>Fla. Stat. Ch. 605</a:t>
            </a:r>
            <a:endParaRPr lang="en-US" sz="5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fontScale="92500" lnSpcReduction="20000"/>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Corporations: when the formal structure helps</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Corporations can be useful where formal ownership, shares, or investor expectations matter.</a:t>
            </a:r>
            <a:endParaRPr lang="en-US" sz="1250" dirty="0"/>
          </a:p>
        </p:txBody>
      </p:sp>
      <p:sp>
        <p:nvSpPr>
          <p:cNvPr id="4" name="Text 2"/>
          <p:cNvSpPr/>
          <p:nvPr/>
        </p:nvSpPr>
        <p:spPr>
          <a:xfrm>
            <a:off x="713232" y="1691640"/>
            <a:ext cx="5074920" cy="4206240"/>
          </a:xfrm>
          <a:prstGeom prst="rect">
            <a:avLst/>
          </a:prstGeom>
          <a:noFill/>
          <a:ln/>
        </p:spPr>
        <p:txBody>
          <a:bodyPr wrap="square" lIns="381" tIns="381" rIns="381" bIns="381" rtlCol="0" anchor="t">
            <a:normAutofit/>
          </a:bodyPr>
          <a:lstStyle/>
          <a:p>
            <a:pPr marL="152400" indent="-152400">
              <a:buSzPct val="100000"/>
              <a:buChar char="•"/>
            </a:pPr>
            <a:r>
              <a:rPr lang="en-US" sz="1700" dirty="0">
                <a:solidFill>
                  <a:srgbClr val="1D2939"/>
                </a:solidFill>
                <a:latin typeface="Aptos" pitchFamily="34" charset="0"/>
                <a:ea typeface="Aptos" pitchFamily="34" charset="-122"/>
                <a:cs typeface="Aptos" pitchFamily="34" charset="-120"/>
              </a:rPr>
              <a:t>Articles, bylaws, directors, officers, shareholder approvals, and minutes matter.</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Bylaws set internal rules consistent with the articles and law.</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S-corp tax treatment is a tax election, not a separate Florida entity type.</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Corporate formalities should match how the business actually operates.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Do not form first and plan later when multiple owners are involved.</a:t>
            </a:r>
            <a:endParaRPr lang="en-US" sz="1700" dirty="0"/>
          </a:p>
        </p:txBody>
      </p:sp>
      <p:pic>
        <p:nvPicPr>
          <p:cNvPr id="5" name="Image 0" descr="/mnt/data/crop_right_a_realistic_clean_professional_office_scene_with_batch_2.png"/>
          <p:cNvPicPr>
            <a:picLocks noChangeAspect="1"/>
          </p:cNvPicPr>
          <p:nvPr/>
        </p:nvPicPr>
        <p:blipFill>
          <a:blip r:embed="rId3"/>
          <a:stretch>
            <a:fillRect/>
          </a:stretch>
        </p:blipFill>
        <p:spPr>
          <a:xfrm>
            <a:off x="6446520" y="411480"/>
            <a:ext cx="5074920" cy="5669280"/>
          </a:xfrm>
          <a:prstGeom prst="rect">
            <a:avLst/>
          </a:prstGeom>
        </p:spPr>
      </p:pic>
      <p:sp>
        <p:nvSpPr>
          <p:cNvPr id="6" name="Text 3"/>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7" name="Text 4"/>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9</a:t>
            </a:r>
            <a:endParaRPr lang="en-US" sz="650" dirty="0"/>
          </a:p>
        </p:txBody>
      </p:sp>
      <p:sp>
        <p:nvSpPr>
          <p:cNvPr id="8" name="Text 5"/>
          <p:cNvSpPr/>
          <p:nvPr/>
        </p:nvSpPr>
        <p:spPr>
          <a:xfrm>
            <a:off x="5349240" y="6510528"/>
            <a:ext cx="411480" cy="201168"/>
          </a:xfrm>
          <a:prstGeom prst="rect">
            <a:avLst/>
          </a:prstGeom>
          <a:noFill/>
          <a:ln/>
        </p:spPr>
        <p:txBody>
          <a:bodyPr wrap="square" lIns="0" tIns="0" rIns="0" bIns="0" rtlCol="0" anchor="ctr">
            <a:normAutofit/>
          </a:bodyPr>
          <a:lstStyle/>
          <a:p>
            <a:pPr marL="0" indent="0" algn="r">
              <a:buNone/>
            </a:pPr>
            <a:r>
              <a:rPr lang="en-US" sz="550" dirty="0">
                <a:solidFill>
                  <a:srgbClr val="5C6470"/>
                </a:solidFill>
                <a:latin typeface="Aptos" pitchFamily="34" charset="0"/>
                <a:ea typeface="Aptos" pitchFamily="34" charset="-122"/>
                <a:cs typeface="Aptos" pitchFamily="34" charset="-120"/>
              </a:rPr>
              <a:t>Fla. Stat. Ch. 607</a:t>
            </a:r>
            <a:endParaRPr lang="en-US" sz="5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fontScale="92500" lnSpcReduction="20000"/>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Avoid accidental partnerships and informal liability</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A business relationship can create legal consequences before anyone files anything.</a:t>
            </a:r>
            <a:endParaRPr lang="en-US" sz="1250" dirty="0"/>
          </a:p>
        </p:txBody>
      </p:sp>
      <p:sp>
        <p:nvSpPr>
          <p:cNvPr id="4" name="Text 2"/>
          <p:cNvSpPr/>
          <p:nvPr/>
        </p:nvSpPr>
        <p:spPr>
          <a:xfrm>
            <a:off x="685800" y="1600200"/>
            <a:ext cx="4983480" cy="320040"/>
          </a:xfrm>
          <a:prstGeom prst="rect">
            <a:avLst/>
          </a:prstGeom>
          <a:noFill/>
          <a:ln/>
        </p:spPr>
        <p:txBody>
          <a:bodyPr wrap="square" lIns="254" tIns="254" rIns="254" bIns="254" rtlCol="0" anchor="ctr"/>
          <a:lstStyle/>
          <a:p>
            <a:pPr marL="0" indent="0">
              <a:buNone/>
            </a:pPr>
            <a:r>
              <a:rPr lang="en-US" sz="1600" b="1" dirty="0">
                <a:solidFill>
                  <a:srgbClr val="17324D"/>
                </a:solidFill>
              </a:rPr>
              <a:t>Risk pattern</a:t>
            </a:r>
            <a:endParaRPr lang="en-US" sz="1600" dirty="0"/>
          </a:p>
        </p:txBody>
      </p:sp>
      <p:sp>
        <p:nvSpPr>
          <p:cNvPr id="5" name="Text 3"/>
          <p:cNvSpPr/>
          <p:nvPr/>
        </p:nvSpPr>
        <p:spPr>
          <a:xfrm>
            <a:off x="713232" y="2029968"/>
            <a:ext cx="5074920" cy="3886200"/>
          </a:xfrm>
          <a:prstGeom prst="rect">
            <a:avLst/>
          </a:prstGeom>
          <a:noFill/>
          <a:ln/>
        </p:spPr>
        <p:txBody>
          <a:bodyPr wrap="square" lIns="381" tIns="381" rIns="381" bIns="381" rtlCol="0" anchor="t">
            <a:normAutofit/>
          </a:bodyPr>
          <a:lstStyle/>
          <a:p>
            <a:pPr marL="152400" indent="-152400">
              <a:buSzPct val="100000"/>
              <a:buChar char="•"/>
            </a:pPr>
            <a:r>
              <a:rPr lang="en-US" sz="1550" dirty="0">
                <a:solidFill>
                  <a:srgbClr val="1D2939"/>
                </a:solidFill>
                <a:latin typeface="Aptos" pitchFamily="34" charset="0"/>
                <a:ea typeface="Aptos" pitchFamily="34" charset="-122"/>
                <a:cs typeface="Aptos" pitchFamily="34" charset="-120"/>
              </a:rPr>
              <a:t>Two people start selling together.</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Revenue is split without written ownership terms.</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One person signs vendor contracts.</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No written exit or buyout plan.</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The business name is used before clearance.</a:t>
            </a:r>
            <a:endParaRPr lang="en-US" sz="1550" dirty="0"/>
          </a:p>
        </p:txBody>
      </p:sp>
      <p:sp>
        <p:nvSpPr>
          <p:cNvPr id="6" name="Text 4"/>
          <p:cNvSpPr/>
          <p:nvPr/>
        </p:nvSpPr>
        <p:spPr>
          <a:xfrm>
            <a:off x="6400800" y="1600200"/>
            <a:ext cx="4983480" cy="320040"/>
          </a:xfrm>
          <a:prstGeom prst="rect">
            <a:avLst/>
          </a:prstGeom>
          <a:noFill/>
          <a:ln/>
        </p:spPr>
        <p:txBody>
          <a:bodyPr wrap="square" lIns="254" tIns="254" rIns="254" bIns="254" rtlCol="0" anchor="ctr"/>
          <a:lstStyle/>
          <a:p>
            <a:pPr marL="0" indent="0">
              <a:buNone/>
            </a:pPr>
            <a:r>
              <a:rPr lang="en-US" sz="1600" b="1" dirty="0">
                <a:solidFill>
                  <a:srgbClr val="17324D"/>
                </a:solidFill>
              </a:rPr>
              <a:t>Preventive step</a:t>
            </a:r>
            <a:endParaRPr lang="en-US" sz="1600" dirty="0"/>
          </a:p>
        </p:txBody>
      </p:sp>
      <p:sp>
        <p:nvSpPr>
          <p:cNvPr id="7" name="Text 5"/>
          <p:cNvSpPr/>
          <p:nvPr/>
        </p:nvSpPr>
        <p:spPr>
          <a:xfrm>
            <a:off x="6428232" y="2029968"/>
            <a:ext cx="5074920" cy="3886200"/>
          </a:xfrm>
          <a:prstGeom prst="rect">
            <a:avLst/>
          </a:prstGeom>
          <a:noFill/>
          <a:ln/>
        </p:spPr>
        <p:txBody>
          <a:bodyPr wrap="square" lIns="381" tIns="381" rIns="381" bIns="381" rtlCol="0" anchor="t">
            <a:normAutofit/>
          </a:bodyPr>
          <a:lstStyle/>
          <a:p>
            <a:pPr marL="152400" indent="-152400">
              <a:buSzPct val="100000"/>
              <a:buChar char="•"/>
            </a:pPr>
            <a:r>
              <a:rPr lang="en-US" sz="1550" dirty="0">
                <a:solidFill>
                  <a:srgbClr val="1D2939"/>
                </a:solidFill>
                <a:latin typeface="Aptos" pitchFamily="34" charset="0"/>
                <a:ea typeface="Aptos" pitchFamily="34" charset="-122"/>
                <a:cs typeface="Aptos" pitchFamily="34" charset="-120"/>
              </a:rPr>
              <a:t>Define roles before launch.</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Use written founder terms.</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Separate entity money from personal money.</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Document authority to sign.</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Check name, domain, and trademark risk.</a:t>
            </a:r>
            <a:endParaRPr lang="en-US" sz="1550" dirty="0"/>
          </a:p>
        </p:txBody>
      </p:sp>
      <p:sp>
        <p:nvSpPr>
          <p:cNvPr id="8" name="Text 6"/>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9" name="Text 7"/>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10</a:t>
            </a:r>
            <a:endParaRPr lang="en-US" sz="6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fontScale="92500" lnSpcReduction="20000"/>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Florida filing basics: Sunbiz is the start, not the finish</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A filing creates a public record. It does not create a complete legal operating system.</a:t>
            </a:r>
            <a:endParaRPr lang="en-US" sz="1250" dirty="0"/>
          </a:p>
        </p:txBody>
      </p:sp>
      <p:sp>
        <p:nvSpPr>
          <p:cNvPr id="4" name="Text 2"/>
          <p:cNvSpPr/>
          <p:nvPr/>
        </p:nvSpPr>
        <p:spPr>
          <a:xfrm>
            <a:off x="713232" y="1691640"/>
            <a:ext cx="5074920" cy="4206240"/>
          </a:xfrm>
          <a:prstGeom prst="rect">
            <a:avLst/>
          </a:prstGeom>
          <a:noFill/>
          <a:ln/>
        </p:spPr>
        <p:txBody>
          <a:bodyPr wrap="square" lIns="381" tIns="381" rIns="381" bIns="381" rtlCol="0" anchor="t">
            <a:normAutofit/>
          </a:bodyPr>
          <a:lstStyle/>
          <a:p>
            <a:pPr marL="152400" indent="-152400">
              <a:buSzPct val="100000"/>
              <a:buChar char="•"/>
            </a:pPr>
            <a:r>
              <a:rPr lang="en-US" sz="1700" dirty="0">
                <a:solidFill>
                  <a:srgbClr val="1D2939"/>
                </a:solidFill>
                <a:latin typeface="Aptos" pitchFamily="34" charset="0"/>
                <a:ea typeface="Aptos" pitchFamily="34" charset="-122"/>
                <a:cs typeface="Aptos" pitchFamily="34" charset="-120"/>
              </a:rPr>
              <a:t>Use Sunbiz to form and maintain Florida entities and fictitious names.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File annual reports on time to maintain active status and avoid late fees or administrative dissolution.</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Update addresses, registered agent information, and manager/officer information as needed.</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A fictitious name or DBA registration does not itself create trademark ownership.</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Keep copies of filings, certificates, operating documents, and tax registrations.</a:t>
            </a:r>
            <a:endParaRPr lang="en-US" sz="1700" dirty="0"/>
          </a:p>
        </p:txBody>
      </p:sp>
      <p:pic>
        <p:nvPicPr>
          <p:cNvPr id="5" name="Image 0" descr="/mnt/data/crop_right_a_realistic_clean_professional_office_scene_with_batch_2.png"/>
          <p:cNvPicPr>
            <a:picLocks noChangeAspect="1"/>
          </p:cNvPicPr>
          <p:nvPr/>
        </p:nvPicPr>
        <p:blipFill>
          <a:blip r:embed="rId3"/>
          <a:stretch>
            <a:fillRect/>
          </a:stretch>
        </p:blipFill>
        <p:spPr>
          <a:xfrm>
            <a:off x="6446520" y="411480"/>
            <a:ext cx="5074920" cy="5669280"/>
          </a:xfrm>
          <a:prstGeom prst="rect">
            <a:avLst/>
          </a:prstGeom>
        </p:spPr>
      </p:pic>
      <p:sp>
        <p:nvSpPr>
          <p:cNvPr id="6" name="Text 3"/>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7" name="Text 4"/>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11</a:t>
            </a:r>
            <a:endParaRPr lang="en-US" sz="650" dirty="0"/>
          </a:p>
        </p:txBody>
      </p:sp>
      <p:sp>
        <p:nvSpPr>
          <p:cNvPr id="8" name="Text 5"/>
          <p:cNvSpPr/>
          <p:nvPr/>
        </p:nvSpPr>
        <p:spPr>
          <a:xfrm>
            <a:off x="5349240" y="6510528"/>
            <a:ext cx="411480" cy="201168"/>
          </a:xfrm>
          <a:prstGeom prst="rect">
            <a:avLst/>
          </a:prstGeom>
          <a:noFill/>
          <a:ln/>
        </p:spPr>
        <p:txBody>
          <a:bodyPr wrap="square" lIns="0" tIns="0" rIns="0" bIns="0" rtlCol="0" anchor="ctr">
            <a:normAutofit/>
          </a:bodyPr>
          <a:lstStyle/>
          <a:p>
            <a:pPr marL="0" indent="0" algn="r">
              <a:buNone/>
            </a:pPr>
            <a:r>
              <a:rPr lang="en-US" sz="550" dirty="0">
                <a:solidFill>
                  <a:srgbClr val="5C6470"/>
                </a:solidFill>
                <a:latin typeface="Aptos" pitchFamily="34" charset="0"/>
                <a:ea typeface="Aptos" pitchFamily="34" charset="-122"/>
                <a:cs typeface="Aptos" pitchFamily="34" charset="-120"/>
              </a:rPr>
              <a:t>Sunbiz / Fla. DOS</a:t>
            </a:r>
            <a:endParaRPr lang="en-US" sz="5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Federal and tax startup basics</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Coordinate legal formation with accounting and tax setup.</a:t>
            </a:r>
            <a:endParaRPr lang="en-US" sz="1250" dirty="0"/>
          </a:p>
        </p:txBody>
      </p:sp>
      <p:sp>
        <p:nvSpPr>
          <p:cNvPr id="4" name="Text 2"/>
          <p:cNvSpPr/>
          <p:nvPr/>
        </p:nvSpPr>
        <p:spPr>
          <a:xfrm>
            <a:off x="713232" y="1691640"/>
            <a:ext cx="5074920" cy="4206240"/>
          </a:xfrm>
          <a:prstGeom prst="rect">
            <a:avLst/>
          </a:prstGeom>
          <a:noFill/>
          <a:ln/>
        </p:spPr>
        <p:txBody>
          <a:bodyPr wrap="square" lIns="381" tIns="381" rIns="381" bIns="381" rtlCol="0" anchor="t">
            <a:normAutofit/>
          </a:bodyPr>
          <a:lstStyle/>
          <a:p>
            <a:pPr marL="152400" indent="-152400">
              <a:buSzPct val="100000"/>
              <a:buChar char="•"/>
            </a:pPr>
            <a:r>
              <a:rPr lang="en-US" sz="1700" dirty="0">
                <a:solidFill>
                  <a:srgbClr val="1D2939"/>
                </a:solidFill>
                <a:latin typeface="Aptos" pitchFamily="34" charset="0"/>
                <a:ea typeface="Aptos" pitchFamily="34" charset="-122"/>
                <a:cs typeface="Aptos" pitchFamily="34" charset="-120"/>
              </a:rPr>
              <a:t>Apply for an EIN directly through the IRS. It is free through the IRS.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Register with the Florida Department of Revenue when your activities require it.</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Sales tax, corporate income tax, reemployment tax, and new-hire reporting may apply depending on the business.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Domestic U.S. entities are currently exempt from BOI reporting to FinCEN under the 2025 interim final rule, but owners should monitor changes.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Separate legal, tax, licensing, and insurance workstreams.</a:t>
            </a:r>
            <a:endParaRPr lang="en-US" sz="1700" dirty="0"/>
          </a:p>
        </p:txBody>
      </p:sp>
      <p:pic>
        <p:nvPicPr>
          <p:cNvPr id="5" name="Image 0" descr="/mnt/data/crop_right_a_realistic_cleanly_illustrated_office_scene_view.png"/>
          <p:cNvPicPr>
            <a:picLocks noChangeAspect="1"/>
          </p:cNvPicPr>
          <p:nvPr/>
        </p:nvPicPr>
        <p:blipFill>
          <a:blip r:embed="rId3"/>
          <a:stretch>
            <a:fillRect/>
          </a:stretch>
        </p:blipFill>
        <p:spPr>
          <a:xfrm>
            <a:off x="6446520" y="411480"/>
            <a:ext cx="5074920" cy="5669280"/>
          </a:xfrm>
          <a:prstGeom prst="rect">
            <a:avLst/>
          </a:prstGeom>
        </p:spPr>
      </p:pic>
      <p:sp>
        <p:nvSpPr>
          <p:cNvPr id="6" name="Text 3"/>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7" name="Text 4"/>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12</a:t>
            </a:r>
            <a:endParaRPr lang="en-US" sz="650" dirty="0"/>
          </a:p>
        </p:txBody>
      </p:sp>
      <p:sp>
        <p:nvSpPr>
          <p:cNvPr id="8" name="Text 5"/>
          <p:cNvSpPr/>
          <p:nvPr/>
        </p:nvSpPr>
        <p:spPr>
          <a:xfrm>
            <a:off x="5349240" y="6510528"/>
            <a:ext cx="411480" cy="201168"/>
          </a:xfrm>
          <a:prstGeom prst="rect">
            <a:avLst/>
          </a:prstGeom>
          <a:noFill/>
          <a:ln/>
        </p:spPr>
        <p:txBody>
          <a:bodyPr wrap="square" lIns="0" tIns="0" rIns="0" bIns="0" rtlCol="0" anchor="ctr">
            <a:normAutofit fontScale="92500"/>
          </a:bodyPr>
          <a:lstStyle/>
          <a:p>
            <a:pPr marL="0" indent="0" algn="r">
              <a:buNone/>
            </a:pPr>
            <a:r>
              <a:rPr lang="en-US" sz="550" dirty="0">
                <a:solidFill>
                  <a:srgbClr val="5C6470"/>
                </a:solidFill>
                <a:latin typeface="Aptos" pitchFamily="34" charset="0"/>
                <a:ea typeface="Aptos" pitchFamily="34" charset="-122"/>
                <a:cs typeface="Aptos" pitchFamily="34" charset="-120"/>
              </a:rPr>
              <a:t>IRS / Fla. DOR / FinCEN</a:t>
            </a:r>
            <a:endParaRPr lang="en-US" sz="5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3">
    <p:bg>
      <p:bgPr>
        <a:solidFill>
          <a:srgbClr val="17324D"/>
        </a:solidFill>
        <a:effectLst/>
      </p:bgPr>
    </p:bg>
    <p:spTree>
      <p:nvGrpSpPr>
        <p:cNvPr id="1" name=""/>
        <p:cNvGrpSpPr/>
        <p:nvPr/>
      </p:nvGrpSpPr>
      <p:grpSpPr>
        <a:xfrm>
          <a:off x="0" y="0"/>
          <a:ext cx="0" cy="0"/>
          <a:chOff x="0" y="0"/>
          <a:chExt cx="0" cy="0"/>
        </a:xfrm>
      </p:grpSpPr>
      <p:pic>
        <p:nvPicPr>
          <p:cNvPr id="2" name="Image 0" descr="/mnt/data/crop_section_a_realistic_cleanly_illustrated_office_scene_view.png"/>
          <p:cNvPicPr>
            <a:picLocks noChangeAspect="1"/>
          </p:cNvPicPr>
          <p:nvPr/>
        </p:nvPicPr>
        <p:blipFill>
          <a:blip r:embed="rId3"/>
          <a:stretch>
            <a:fillRect/>
          </a:stretch>
        </p:blipFill>
        <p:spPr>
          <a:xfrm>
            <a:off x="5897880" y="0"/>
            <a:ext cx="6291072" cy="6858000"/>
          </a:xfrm>
          <a:prstGeom prst="rect">
            <a:avLst/>
          </a:prstGeom>
        </p:spPr>
      </p:pic>
      <p:sp>
        <p:nvSpPr>
          <p:cNvPr id="3" name="Text 0"/>
          <p:cNvSpPr/>
          <p:nvPr/>
        </p:nvSpPr>
        <p:spPr>
          <a:xfrm>
            <a:off x="640080" y="1417320"/>
            <a:ext cx="4800600" cy="1188720"/>
          </a:xfrm>
          <a:prstGeom prst="rect">
            <a:avLst/>
          </a:prstGeom>
          <a:noFill/>
          <a:ln/>
        </p:spPr>
        <p:txBody>
          <a:bodyPr wrap="square" lIns="254" tIns="254" rIns="254" bIns="254" rtlCol="0" anchor="ctr">
            <a:normAutofit fontScale="92500" lnSpcReduction="20000"/>
          </a:bodyPr>
          <a:lstStyle/>
          <a:p>
            <a:pPr marL="0" indent="0">
              <a:buNone/>
            </a:pPr>
            <a:r>
              <a:rPr lang="en-US" sz="3400" b="1" dirty="0">
                <a:solidFill>
                  <a:srgbClr val="FFFFFF"/>
                </a:solidFill>
                <a:latin typeface="Aptos Display" pitchFamily="34" charset="0"/>
                <a:ea typeface="Aptos Display" pitchFamily="34" charset="-122"/>
                <a:cs typeface="Aptos Display" pitchFamily="34" charset="-120"/>
              </a:rPr>
              <a:t>2. Governance: the documents that prevent owner disputes</a:t>
            </a:r>
            <a:endParaRPr lang="en-US" sz="3400" dirty="0"/>
          </a:p>
        </p:txBody>
      </p:sp>
      <p:sp>
        <p:nvSpPr>
          <p:cNvPr id="4" name="Text 1"/>
          <p:cNvSpPr/>
          <p:nvPr/>
        </p:nvSpPr>
        <p:spPr>
          <a:xfrm>
            <a:off x="658368" y="2834640"/>
            <a:ext cx="4754880" cy="914400"/>
          </a:xfrm>
          <a:prstGeom prst="rect">
            <a:avLst/>
          </a:prstGeom>
          <a:noFill/>
          <a:ln/>
        </p:spPr>
        <p:txBody>
          <a:bodyPr wrap="square" lIns="254" tIns="254" rIns="254" bIns="254" rtlCol="0" anchor="ctr">
            <a:normAutofit/>
          </a:bodyPr>
          <a:lstStyle/>
          <a:p>
            <a:pPr marL="0" indent="0">
              <a:buNone/>
            </a:pPr>
            <a:r>
              <a:rPr lang="en-US" sz="1600" dirty="0">
                <a:solidFill>
                  <a:srgbClr val="E8DDD1"/>
                </a:solidFill>
                <a:latin typeface="Aptos" pitchFamily="34" charset="0"/>
                <a:ea typeface="Aptos" pitchFamily="34" charset="-122"/>
                <a:cs typeface="Aptos" pitchFamily="34" charset="-120"/>
              </a:rPr>
              <a:t>Written governance answers uncomfortable questions before money, stress, or mistrust makes them harder.</a:t>
            </a:r>
            <a:endParaRPr lang="en-US" sz="1600" dirty="0"/>
          </a:p>
        </p:txBody>
      </p:sp>
      <p:sp>
        <p:nvSpPr>
          <p:cNvPr id="5" name="Text 2"/>
          <p:cNvSpPr/>
          <p:nvPr/>
        </p:nvSpPr>
        <p:spPr>
          <a:xfrm>
            <a:off x="676656" y="6263640"/>
            <a:ext cx="4389120" cy="219456"/>
          </a:xfrm>
          <a:prstGeom prst="rect">
            <a:avLst/>
          </a:prstGeom>
          <a:noFill/>
          <a:ln/>
        </p:spPr>
        <p:txBody>
          <a:bodyPr wrap="square" lIns="0" tIns="0" rIns="0" bIns="0" rtlCol="0" anchor="ctr"/>
          <a:lstStyle/>
          <a:p>
            <a:pPr marL="0" indent="0">
              <a:buNone/>
            </a:pPr>
            <a:r>
              <a:rPr lang="en-US" sz="750" dirty="0">
                <a:solidFill>
                  <a:srgbClr val="E8DDD1"/>
                </a:solidFill>
                <a:latin typeface="Aptos" pitchFamily="34" charset="0"/>
                <a:ea typeface="Aptos" pitchFamily="34" charset="-122"/>
                <a:cs typeface="Aptos" pitchFamily="34" charset="-120"/>
              </a:rPr>
              <a:t>Florida business owner legal foundations</a:t>
            </a:r>
            <a:endParaRPr lang="en-US" sz="750" dirty="0"/>
          </a:p>
        </p:txBody>
      </p:sp>
      <p:sp>
        <p:nvSpPr>
          <p:cNvPr id="6" name="Text 3"/>
          <p:cNvSpPr/>
          <p:nvPr/>
        </p:nvSpPr>
        <p:spPr>
          <a:xfrm>
            <a:off x="5257800" y="6263640"/>
            <a:ext cx="274320" cy="219456"/>
          </a:xfrm>
          <a:prstGeom prst="rect">
            <a:avLst/>
          </a:prstGeom>
          <a:noFill/>
          <a:ln/>
        </p:spPr>
        <p:txBody>
          <a:bodyPr wrap="square" lIns="0" tIns="0" rIns="0" bIns="0" rtlCol="0" anchor="ctr"/>
          <a:lstStyle/>
          <a:p>
            <a:pPr marL="0" indent="0" algn="r">
              <a:buNone/>
            </a:pPr>
            <a:r>
              <a:rPr lang="en-US" sz="750" dirty="0">
                <a:solidFill>
                  <a:srgbClr val="E8DDD1"/>
                </a:solidFill>
                <a:latin typeface="Aptos" pitchFamily="34" charset="0"/>
                <a:ea typeface="Aptos" pitchFamily="34" charset="-122"/>
                <a:cs typeface="Aptos" pitchFamily="34" charset="-120"/>
              </a:rPr>
              <a:t>13</a:t>
            </a:r>
            <a:endParaRPr lang="en-US" sz="7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fontScale="92500" lnSpcReduction="20000"/>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Operating agreements and bylaws: the owner playbook</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The core question: who can do what, with whose approval, and what happens next?</a:t>
            </a:r>
            <a:endParaRPr lang="en-US" sz="1250" dirty="0"/>
          </a:p>
        </p:txBody>
      </p:sp>
      <p:sp>
        <p:nvSpPr>
          <p:cNvPr id="4" name="Text 2"/>
          <p:cNvSpPr/>
          <p:nvPr/>
        </p:nvSpPr>
        <p:spPr>
          <a:xfrm>
            <a:off x="713232" y="1691640"/>
            <a:ext cx="5074920" cy="4206240"/>
          </a:xfrm>
          <a:prstGeom prst="rect">
            <a:avLst/>
          </a:prstGeom>
          <a:noFill/>
          <a:ln/>
        </p:spPr>
        <p:txBody>
          <a:bodyPr wrap="square" lIns="381" tIns="381" rIns="381" bIns="381" rtlCol="0" anchor="t">
            <a:normAutofit/>
          </a:bodyPr>
          <a:lstStyle/>
          <a:p>
            <a:pPr marL="152400" indent="-152400">
              <a:buSzPct val="100000"/>
              <a:buChar char="•"/>
            </a:pPr>
            <a:r>
              <a:rPr lang="en-US" sz="1700" dirty="0">
                <a:solidFill>
                  <a:srgbClr val="1D2939"/>
                </a:solidFill>
                <a:latin typeface="Aptos" pitchFamily="34" charset="0"/>
                <a:ea typeface="Aptos" pitchFamily="34" charset="-122"/>
                <a:cs typeface="Aptos" pitchFamily="34" charset="-120"/>
              </a:rPr>
              <a:t>Ownership percentages and capital contributions.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Management authority and reserved major decisions.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Profit distributions, tax allocations, and reinvestment expectations.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Transfer restrictions, buy-sell rights, death, disability, and divorce issues.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Deadlock procedures and dispute resolution provisions.</a:t>
            </a:r>
            <a:endParaRPr lang="en-US" sz="1700" dirty="0"/>
          </a:p>
        </p:txBody>
      </p:sp>
      <p:pic>
        <p:nvPicPr>
          <p:cNvPr id="5" name="Image 0" descr="/mnt/data/crop_right_a_realistic_clean_professional_office_scene_with_batch_2.png"/>
          <p:cNvPicPr>
            <a:picLocks noChangeAspect="1"/>
          </p:cNvPicPr>
          <p:nvPr/>
        </p:nvPicPr>
        <p:blipFill>
          <a:blip r:embed="rId3"/>
          <a:stretch>
            <a:fillRect/>
          </a:stretch>
        </p:blipFill>
        <p:spPr>
          <a:xfrm>
            <a:off x="6446520" y="411480"/>
            <a:ext cx="5074920" cy="5669280"/>
          </a:xfrm>
          <a:prstGeom prst="rect">
            <a:avLst/>
          </a:prstGeom>
        </p:spPr>
      </p:pic>
      <p:sp>
        <p:nvSpPr>
          <p:cNvPr id="6" name="Text 3"/>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7" name="Text 4"/>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14</a:t>
            </a:r>
            <a:endParaRPr lang="en-US" sz="650" dirty="0"/>
          </a:p>
        </p:txBody>
      </p:sp>
      <p:sp>
        <p:nvSpPr>
          <p:cNvPr id="8" name="Text 5"/>
          <p:cNvSpPr/>
          <p:nvPr/>
        </p:nvSpPr>
        <p:spPr>
          <a:xfrm>
            <a:off x="5349240" y="6510528"/>
            <a:ext cx="411480" cy="201168"/>
          </a:xfrm>
          <a:prstGeom prst="rect">
            <a:avLst/>
          </a:prstGeom>
          <a:noFill/>
          <a:ln/>
        </p:spPr>
        <p:txBody>
          <a:bodyPr wrap="square" lIns="0" tIns="0" rIns="0" bIns="0" rtlCol="0" anchor="ctr">
            <a:normAutofit fontScale="92500" lnSpcReduction="20000"/>
          </a:bodyPr>
          <a:lstStyle/>
          <a:p>
            <a:pPr marL="0" indent="0" algn="r">
              <a:buNone/>
            </a:pPr>
            <a:r>
              <a:rPr lang="en-US" sz="550" dirty="0">
                <a:solidFill>
                  <a:srgbClr val="5C6470"/>
                </a:solidFill>
                <a:latin typeface="Aptos" pitchFamily="34" charset="0"/>
                <a:ea typeface="Aptos" pitchFamily="34" charset="-122"/>
                <a:cs typeface="Aptos" pitchFamily="34" charset="-120"/>
              </a:rPr>
              <a:t>Fla. Stat. §§ 605.0106, 607.0206</a:t>
            </a:r>
            <a:endParaRPr lang="en-US" sz="5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fontScale="92500" lnSpcReduction="20000"/>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Multi-owner businesses: plan for the fight you hope never happens</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Most owner disputes are predictable.</a:t>
            </a:r>
            <a:endParaRPr lang="en-US" sz="1250" dirty="0"/>
          </a:p>
        </p:txBody>
      </p:sp>
      <p:sp>
        <p:nvSpPr>
          <p:cNvPr id="4" name="Text 2"/>
          <p:cNvSpPr/>
          <p:nvPr/>
        </p:nvSpPr>
        <p:spPr>
          <a:xfrm>
            <a:off x="685800" y="1600200"/>
            <a:ext cx="4983480" cy="320040"/>
          </a:xfrm>
          <a:prstGeom prst="rect">
            <a:avLst/>
          </a:prstGeom>
          <a:noFill/>
          <a:ln/>
        </p:spPr>
        <p:txBody>
          <a:bodyPr wrap="square" lIns="254" tIns="254" rIns="254" bIns="254" rtlCol="0" anchor="ctr"/>
          <a:lstStyle/>
          <a:p>
            <a:pPr marL="0" indent="0">
              <a:buNone/>
            </a:pPr>
            <a:r>
              <a:rPr lang="en-US" sz="1600" b="1" dirty="0">
                <a:solidFill>
                  <a:srgbClr val="17324D"/>
                </a:solidFill>
              </a:rPr>
              <a:t>Common triggers</a:t>
            </a:r>
            <a:endParaRPr lang="en-US" sz="1600" dirty="0"/>
          </a:p>
        </p:txBody>
      </p:sp>
      <p:sp>
        <p:nvSpPr>
          <p:cNvPr id="5" name="Text 3"/>
          <p:cNvSpPr/>
          <p:nvPr/>
        </p:nvSpPr>
        <p:spPr>
          <a:xfrm>
            <a:off x="713232" y="2029968"/>
            <a:ext cx="5074920" cy="3886200"/>
          </a:xfrm>
          <a:prstGeom prst="rect">
            <a:avLst/>
          </a:prstGeom>
          <a:noFill/>
          <a:ln/>
        </p:spPr>
        <p:txBody>
          <a:bodyPr wrap="square" lIns="381" tIns="381" rIns="381" bIns="381" rtlCol="0" anchor="t">
            <a:normAutofit/>
          </a:bodyPr>
          <a:lstStyle/>
          <a:p>
            <a:pPr marL="152400" indent="-152400">
              <a:buSzPct val="100000"/>
              <a:buChar char="•"/>
            </a:pPr>
            <a:r>
              <a:rPr lang="en-US" sz="1550" dirty="0">
                <a:solidFill>
                  <a:srgbClr val="1D2939"/>
                </a:solidFill>
                <a:latin typeface="Aptos" pitchFamily="34" charset="0"/>
                <a:ea typeface="Aptos" pitchFamily="34" charset="-122"/>
                <a:cs typeface="Aptos" pitchFamily="34" charset="-120"/>
              </a:rPr>
              <a:t>Different work levels.</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Unequal cash contributions.</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No salary or distribution policy.</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Personal expenses charged to the business.</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One owner controls books or banking.</a:t>
            </a:r>
            <a:endParaRPr lang="en-US" sz="1550" dirty="0"/>
          </a:p>
        </p:txBody>
      </p:sp>
      <p:sp>
        <p:nvSpPr>
          <p:cNvPr id="6" name="Text 4"/>
          <p:cNvSpPr/>
          <p:nvPr/>
        </p:nvSpPr>
        <p:spPr>
          <a:xfrm>
            <a:off x="6400800" y="1600200"/>
            <a:ext cx="4983480" cy="320040"/>
          </a:xfrm>
          <a:prstGeom prst="rect">
            <a:avLst/>
          </a:prstGeom>
          <a:noFill/>
          <a:ln/>
        </p:spPr>
        <p:txBody>
          <a:bodyPr wrap="square" lIns="254" tIns="254" rIns="254" bIns="254" rtlCol="0" anchor="ctr"/>
          <a:lstStyle/>
          <a:p>
            <a:pPr marL="0" indent="0">
              <a:buNone/>
            </a:pPr>
            <a:r>
              <a:rPr lang="en-US" sz="1600" b="1" dirty="0">
                <a:solidFill>
                  <a:srgbClr val="17324D"/>
                </a:solidFill>
              </a:rPr>
              <a:t>Written solutions</a:t>
            </a:r>
            <a:endParaRPr lang="en-US" sz="1600" dirty="0"/>
          </a:p>
        </p:txBody>
      </p:sp>
      <p:sp>
        <p:nvSpPr>
          <p:cNvPr id="7" name="Text 5"/>
          <p:cNvSpPr/>
          <p:nvPr/>
        </p:nvSpPr>
        <p:spPr>
          <a:xfrm>
            <a:off x="6428232" y="2029968"/>
            <a:ext cx="5074920" cy="3886200"/>
          </a:xfrm>
          <a:prstGeom prst="rect">
            <a:avLst/>
          </a:prstGeom>
          <a:noFill/>
          <a:ln/>
        </p:spPr>
        <p:txBody>
          <a:bodyPr wrap="square" lIns="381" tIns="381" rIns="381" bIns="381" rtlCol="0" anchor="t">
            <a:normAutofit/>
          </a:bodyPr>
          <a:lstStyle/>
          <a:p>
            <a:pPr marL="152400" indent="-152400">
              <a:buSzPct val="100000"/>
              <a:buChar char="•"/>
            </a:pPr>
            <a:r>
              <a:rPr lang="en-US" sz="1550" dirty="0">
                <a:solidFill>
                  <a:srgbClr val="1D2939"/>
                </a:solidFill>
                <a:latin typeface="Aptos" pitchFamily="34" charset="0"/>
                <a:ea typeface="Aptos" pitchFamily="34" charset="-122"/>
                <a:cs typeface="Aptos" pitchFamily="34" charset="-120"/>
              </a:rPr>
              <a:t>Defined duties and time commitments.</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Capital call rules.</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Distribution policy.</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Expense approval rules.</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Accounting access and reporting cadence.</a:t>
            </a:r>
            <a:endParaRPr lang="en-US" sz="1550" dirty="0"/>
          </a:p>
        </p:txBody>
      </p:sp>
      <p:sp>
        <p:nvSpPr>
          <p:cNvPr id="8" name="Text 6"/>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9" name="Text 7"/>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15</a:t>
            </a:r>
            <a:endParaRPr lang="en-US" sz="6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fontScale="92500" lnSpcReduction="20000"/>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Business records that make disputes easier to solve</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Good records are inexpensive insurance.</a:t>
            </a:r>
            <a:endParaRPr lang="en-US" sz="1250" dirty="0"/>
          </a:p>
        </p:txBody>
      </p:sp>
      <p:sp>
        <p:nvSpPr>
          <p:cNvPr id="4" name="Text 2"/>
          <p:cNvSpPr/>
          <p:nvPr/>
        </p:nvSpPr>
        <p:spPr>
          <a:xfrm>
            <a:off x="713232" y="1691640"/>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5" name="Text 3"/>
          <p:cNvSpPr/>
          <p:nvPr/>
        </p:nvSpPr>
        <p:spPr>
          <a:xfrm>
            <a:off x="1042416" y="1682496"/>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Filed articles and amendments</a:t>
            </a:r>
            <a:endParaRPr lang="en-US" sz="1240" dirty="0"/>
          </a:p>
        </p:txBody>
      </p:sp>
      <p:sp>
        <p:nvSpPr>
          <p:cNvPr id="6" name="Text 4"/>
          <p:cNvSpPr/>
          <p:nvPr/>
        </p:nvSpPr>
        <p:spPr>
          <a:xfrm>
            <a:off x="713232" y="2258568"/>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7" name="Text 5"/>
          <p:cNvSpPr/>
          <p:nvPr/>
        </p:nvSpPr>
        <p:spPr>
          <a:xfrm>
            <a:off x="1042416" y="2249424"/>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Operating agreement or bylaws</a:t>
            </a:r>
            <a:endParaRPr lang="en-US" sz="1240" dirty="0"/>
          </a:p>
        </p:txBody>
      </p:sp>
      <p:sp>
        <p:nvSpPr>
          <p:cNvPr id="8" name="Text 6"/>
          <p:cNvSpPr/>
          <p:nvPr/>
        </p:nvSpPr>
        <p:spPr>
          <a:xfrm>
            <a:off x="713232" y="2825496"/>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9" name="Text 7"/>
          <p:cNvSpPr/>
          <p:nvPr/>
        </p:nvSpPr>
        <p:spPr>
          <a:xfrm>
            <a:off x="1042416" y="2816352"/>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Minutes or written consents</a:t>
            </a:r>
            <a:endParaRPr lang="en-US" sz="1240" dirty="0"/>
          </a:p>
        </p:txBody>
      </p:sp>
      <p:sp>
        <p:nvSpPr>
          <p:cNvPr id="10" name="Text 8"/>
          <p:cNvSpPr/>
          <p:nvPr/>
        </p:nvSpPr>
        <p:spPr>
          <a:xfrm>
            <a:off x="713232" y="3392424"/>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1" name="Text 9"/>
          <p:cNvSpPr/>
          <p:nvPr/>
        </p:nvSpPr>
        <p:spPr>
          <a:xfrm>
            <a:off x="1042416" y="3383280"/>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Cap table or ownership ledger</a:t>
            </a:r>
            <a:endParaRPr lang="en-US" sz="1240" dirty="0"/>
          </a:p>
        </p:txBody>
      </p:sp>
      <p:sp>
        <p:nvSpPr>
          <p:cNvPr id="12" name="Text 10"/>
          <p:cNvSpPr/>
          <p:nvPr/>
        </p:nvSpPr>
        <p:spPr>
          <a:xfrm>
            <a:off x="4160520" y="1691640"/>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3" name="Text 11"/>
          <p:cNvSpPr/>
          <p:nvPr/>
        </p:nvSpPr>
        <p:spPr>
          <a:xfrm>
            <a:off x="4489704" y="1682496"/>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Bank authority records</a:t>
            </a:r>
            <a:endParaRPr lang="en-US" sz="1240" dirty="0"/>
          </a:p>
        </p:txBody>
      </p:sp>
      <p:sp>
        <p:nvSpPr>
          <p:cNvPr id="14" name="Text 12"/>
          <p:cNvSpPr/>
          <p:nvPr/>
        </p:nvSpPr>
        <p:spPr>
          <a:xfrm>
            <a:off x="4160520" y="2258568"/>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5" name="Text 13"/>
          <p:cNvSpPr/>
          <p:nvPr/>
        </p:nvSpPr>
        <p:spPr>
          <a:xfrm>
            <a:off x="4489704" y="2249424"/>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Major contracts and renewals</a:t>
            </a:r>
            <a:endParaRPr lang="en-US" sz="1240" dirty="0"/>
          </a:p>
        </p:txBody>
      </p:sp>
      <p:sp>
        <p:nvSpPr>
          <p:cNvPr id="16" name="Text 14"/>
          <p:cNvSpPr/>
          <p:nvPr/>
        </p:nvSpPr>
        <p:spPr>
          <a:xfrm>
            <a:off x="4160520" y="2825496"/>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7" name="Text 15"/>
          <p:cNvSpPr/>
          <p:nvPr/>
        </p:nvSpPr>
        <p:spPr>
          <a:xfrm>
            <a:off x="4489704" y="2816352"/>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Tax registrations and filings</a:t>
            </a:r>
            <a:endParaRPr lang="en-US" sz="1240" dirty="0"/>
          </a:p>
        </p:txBody>
      </p:sp>
      <p:sp>
        <p:nvSpPr>
          <p:cNvPr id="18" name="Text 16"/>
          <p:cNvSpPr/>
          <p:nvPr/>
        </p:nvSpPr>
        <p:spPr>
          <a:xfrm>
            <a:off x="4160520" y="3392424"/>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9" name="Text 17"/>
          <p:cNvSpPr/>
          <p:nvPr/>
        </p:nvSpPr>
        <p:spPr>
          <a:xfrm>
            <a:off x="4489704" y="3383280"/>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Insurance policies</a:t>
            </a:r>
            <a:endParaRPr lang="en-US" sz="1240" dirty="0"/>
          </a:p>
        </p:txBody>
      </p:sp>
      <p:sp>
        <p:nvSpPr>
          <p:cNvPr id="20" name="Text 18"/>
          <p:cNvSpPr/>
          <p:nvPr/>
        </p:nvSpPr>
        <p:spPr>
          <a:xfrm>
            <a:off x="7607808" y="1691640"/>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21" name="Text 19"/>
          <p:cNvSpPr/>
          <p:nvPr/>
        </p:nvSpPr>
        <p:spPr>
          <a:xfrm>
            <a:off x="7936992" y="1682496"/>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Licenses and local tax receipts</a:t>
            </a:r>
            <a:endParaRPr lang="en-US" sz="1240" dirty="0"/>
          </a:p>
        </p:txBody>
      </p:sp>
      <p:sp>
        <p:nvSpPr>
          <p:cNvPr id="22" name="Text 20"/>
          <p:cNvSpPr/>
          <p:nvPr/>
        </p:nvSpPr>
        <p:spPr>
          <a:xfrm>
            <a:off x="7607808" y="2258568"/>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23" name="Text 21"/>
          <p:cNvSpPr/>
          <p:nvPr/>
        </p:nvSpPr>
        <p:spPr>
          <a:xfrm>
            <a:off x="7936992" y="2249424"/>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IP assignments and brand records</a:t>
            </a:r>
            <a:endParaRPr lang="en-US" sz="1240" dirty="0"/>
          </a:p>
        </p:txBody>
      </p:sp>
      <p:sp>
        <p:nvSpPr>
          <p:cNvPr id="24" name="Text 22"/>
          <p:cNvSpPr/>
          <p:nvPr/>
        </p:nvSpPr>
        <p:spPr>
          <a:xfrm>
            <a:off x="7607808" y="2825496"/>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25" name="Text 23"/>
          <p:cNvSpPr/>
          <p:nvPr/>
        </p:nvSpPr>
        <p:spPr>
          <a:xfrm>
            <a:off x="7936992" y="2816352"/>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Employee and contractor agreements</a:t>
            </a:r>
            <a:endParaRPr lang="en-US" sz="1240" dirty="0"/>
          </a:p>
        </p:txBody>
      </p:sp>
      <p:sp>
        <p:nvSpPr>
          <p:cNvPr id="26" name="Text 24"/>
          <p:cNvSpPr/>
          <p:nvPr/>
        </p:nvSpPr>
        <p:spPr>
          <a:xfrm>
            <a:off x="7607808" y="3392424"/>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27" name="Text 25"/>
          <p:cNvSpPr/>
          <p:nvPr/>
        </p:nvSpPr>
        <p:spPr>
          <a:xfrm>
            <a:off x="7936992" y="3383280"/>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Important emails and notices</a:t>
            </a:r>
            <a:endParaRPr lang="en-US" sz="1240" dirty="0"/>
          </a:p>
        </p:txBody>
      </p:sp>
      <p:sp>
        <p:nvSpPr>
          <p:cNvPr id="28" name="Text 26"/>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29" name="Text 27"/>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16</a:t>
            </a:r>
            <a:endParaRPr lang="en-US" sz="6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fontScale="92500" lnSpcReduction="20000"/>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Authority to sign: who can bind the business?</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A business owner should know who can sign what before there is a problem.</a:t>
            </a:r>
            <a:endParaRPr lang="en-US" sz="1250" dirty="0"/>
          </a:p>
        </p:txBody>
      </p:sp>
      <p:sp>
        <p:nvSpPr>
          <p:cNvPr id="4" name="Text 2"/>
          <p:cNvSpPr/>
          <p:nvPr/>
        </p:nvSpPr>
        <p:spPr>
          <a:xfrm>
            <a:off x="713232" y="1691640"/>
            <a:ext cx="5074920" cy="4206240"/>
          </a:xfrm>
          <a:prstGeom prst="rect">
            <a:avLst/>
          </a:prstGeom>
          <a:noFill/>
          <a:ln/>
        </p:spPr>
        <p:txBody>
          <a:bodyPr wrap="square" lIns="381" tIns="381" rIns="381" bIns="381" rtlCol="0" anchor="t">
            <a:normAutofit/>
          </a:bodyPr>
          <a:lstStyle/>
          <a:p>
            <a:pPr marL="152400" indent="-152400">
              <a:buSzPct val="100000"/>
              <a:buChar char="•"/>
            </a:pPr>
            <a:r>
              <a:rPr lang="en-US" sz="1700" dirty="0">
                <a:solidFill>
                  <a:srgbClr val="1D2939"/>
                </a:solidFill>
                <a:latin typeface="Aptos" pitchFamily="34" charset="0"/>
                <a:ea typeface="Aptos" pitchFamily="34" charset="-122"/>
                <a:cs typeface="Aptos" pitchFamily="34" charset="-120"/>
              </a:rPr>
              <a:t>Internal approval rules do not always protect the business from third-party claims.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Limit signing authority by role, amount, and contract type.</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Use board/member approvals for major transactions.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Keep vendor-facing signature blocks consistent with the entity name.</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Avoid personal guarantees unless the risk is understood and accepted.</a:t>
            </a:r>
            <a:endParaRPr lang="en-US" sz="1700" dirty="0"/>
          </a:p>
        </p:txBody>
      </p:sp>
      <p:pic>
        <p:nvPicPr>
          <p:cNvPr id="5" name="Image 0" descr="/mnt/data/crop_right_a_realistic_clean_professional_office_scene_with_batch_2.png"/>
          <p:cNvPicPr>
            <a:picLocks noChangeAspect="1"/>
          </p:cNvPicPr>
          <p:nvPr/>
        </p:nvPicPr>
        <p:blipFill>
          <a:blip r:embed="rId3"/>
          <a:stretch>
            <a:fillRect/>
          </a:stretch>
        </p:blipFill>
        <p:spPr>
          <a:xfrm>
            <a:off x="6446520" y="411480"/>
            <a:ext cx="5074920" cy="5669280"/>
          </a:xfrm>
          <a:prstGeom prst="rect">
            <a:avLst/>
          </a:prstGeom>
        </p:spPr>
      </p:pic>
      <p:sp>
        <p:nvSpPr>
          <p:cNvPr id="6" name="Text 3"/>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7" name="Text 4"/>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17</a:t>
            </a:r>
            <a:endParaRPr lang="en-US" sz="6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8">
    <p:bg>
      <p:bgPr>
        <a:solidFill>
          <a:srgbClr val="17324D"/>
        </a:solidFill>
        <a:effectLst/>
      </p:bgPr>
    </p:bg>
    <p:spTree>
      <p:nvGrpSpPr>
        <p:cNvPr id="1" name=""/>
        <p:cNvGrpSpPr/>
        <p:nvPr/>
      </p:nvGrpSpPr>
      <p:grpSpPr>
        <a:xfrm>
          <a:off x="0" y="0"/>
          <a:ext cx="0" cy="0"/>
          <a:chOff x="0" y="0"/>
          <a:chExt cx="0" cy="0"/>
        </a:xfrm>
      </p:grpSpPr>
      <p:pic>
        <p:nvPicPr>
          <p:cNvPr id="2" name="Image 0" descr="/mnt/data/crop_section_a_bright_modern_office_interior_scene_with_a_warm_batch_3.png"/>
          <p:cNvPicPr>
            <a:picLocks noChangeAspect="1"/>
          </p:cNvPicPr>
          <p:nvPr/>
        </p:nvPicPr>
        <p:blipFill>
          <a:blip r:embed="rId3"/>
          <a:stretch>
            <a:fillRect/>
          </a:stretch>
        </p:blipFill>
        <p:spPr>
          <a:xfrm>
            <a:off x="5897880" y="0"/>
            <a:ext cx="6291072" cy="6858000"/>
          </a:xfrm>
          <a:prstGeom prst="rect">
            <a:avLst/>
          </a:prstGeom>
        </p:spPr>
      </p:pic>
      <p:sp>
        <p:nvSpPr>
          <p:cNvPr id="3" name="Text 0"/>
          <p:cNvSpPr/>
          <p:nvPr/>
        </p:nvSpPr>
        <p:spPr>
          <a:xfrm>
            <a:off x="640080" y="1417320"/>
            <a:ext cx="4800600" cy="1188720"/>
          </a:xfrm>
          <a:prstGeom prst="rect">
            <a:avLst/>
          </a:prstGeom>
          <a:noFill/>
          <a:ln/>
        </p:spPr>
        <p:txBody>
          <a:bodyPr wrap="square" lIns="254" tIns="254" rIns="254" bIns="254" rtlCol="0" anchor="ctr">
            <a:normAutofit/>
          </a:bodyPr>
          <a:lstStyle/>
          <a:p>
            <a:pPr marL="0" indent="0">
              <a:buNone/>
            </a:pPr>
            <a:r>
              <a:rPr lang="en-US" sz="3400" b="1" dirty="0">
                <a:solidFill>
                  <a:srgbClr val="FFFFFF"/>
                </a:solidFill>
                <a:latin typeface="Aptos Display" pitchFamily="34" charset="0"/>
                <a:ea typeface="Aptos Display" pitchFamily="34" charset="-122"/>
                <a:cs typeface="Aptos Display" pitchFamily="34" charset="-120"/>
              </a:rPr>
              <a:t>3. Contracts that protect the business relationship</a:t>
            </a:r>
            <a:endParaRPr lang="en-US" sz="3400" dirty="0"/>
          </a:p>
        </p:txBody>
      </p:sp>
      <p:sp>
        <p:nvSpPr>
          <p:cNvPr id="4" name="Text 1"/>
          <p:cNvSpPr/>
          <p:nvPr/>
        </p:nvSpPr>
        <p:spPr>
          <a:xfrm>
            <a:off x="658368" y="2834640"/>
            <a:ext cx="4754880" cy="914400"/>
          </a:xfrm>
          <a:prstGeom prst="rect">
            <a:avLst/>
          </a:prstGeom>
          <a:noFill/>
          <a:ln/>
        </p:spPr>
        <p:txBody>
          <a:bodyPr wrap="square" lIns="254" tIns="254" rIns="254" bIns="254" rtlCol="0" anchor="ctr">
            <a:normAutofit/>
          </a:bodyPr>
          <a:lstStyle/>
          <a:p>
            <a:pPr marL="0" indent="0">
              <a:buNone/>
            </a:pPr>
            <a:r>
              <a:rPr lang="en-US" sz="1600" dirty="0">
                <a:solidFill>
                  <a:srgbClr val="E8DDD1"/>
                </a:solidFill>
                <a:latin typeface="Aptos" pitchFamily="34" charset="0"/>
                <a:ea typeface="Aptos" pitchFamily="34" charset="-122"/>
                <a:cs typeface="Aptos" pitchFamily="34" charset="-120"/>
              </a:rPr>
              <a:t>A good contract is not just paper. It is a decision tool for when expectations diverge.</a:t>
            </a:r>
            <a:endParaRPr lang="en-US" sz="1600" dirty="0"/>
          </a:p>
        </p:txBody>
      </p:sp>
      <p:sp>
        <p:nvSpPr>
          <p:cNvPr id="5" name="Text 2"/>
          <p:cNvSpPr/>
          <p:nvPr/>
        </p:nvSpPr>
        <p:spPr>
          <a:xfrm>
            <a:off x="676656" y="6263640"/>
            <a:ext cx="4389120" cy="219456"/>
          </a:xfrm>
          <a:prstGeom prst="rect">
            <a:avLst/>
          </a:prstGeom>
          <a:noFill/>
          <a:ln/>
        </p:spPr>
        <p:txBody>
          <a:bodyPr wrap="square" lIns="0" tIns="0" rIns="0" bIns="0" rtlCol="0" anchor="ctr"/>
          <a:lstStyle/>
          <a:p>
            <a:pPr marL="0" indent="0">
              <a:buNone/>
            </a:pPr>
            <a:r>
              <a:rPr lang="en-US" sz="750" dirty="0">
                <a:solidFill>
                  <a:srgbClr val="E8DDD1"/>
                </a:solidFill>
                <a:latin typeface="Aptos" pitchFamily="34" charset="0"/>
                <a:ea typeface="Aptos" pitchFamily="34" charset="-122"/>
                <a:cs typeface="Aptos" pitchFamily="34" charset="-120"/>
              </a:rPr>
              <a:t>Florida business owner legal foundations</a:t>
            </a:r>
            <a:endParaRPr lang="en-US" sz="750" dirty="0"/>
          </a:p>
        </p:txBody>
      </p:sp>
      <p:sp>
        <p:nvSpPr>
          <p:cNvPr id="6" name="Text 3"/>
          <p:cNvSpPr/>
          <p:nvPr/>
        </p:nvSpPr>
        <p:spPr>
          <a:xfrm>
            <a:off x="5257800" y="6263640"/>
            <a:ext cx="274320" cy="219456"/>
          </a:xfrm>
          <a:prstGeom prst="rect">
            <a:avLst/>
          </a:prstGeom>
          <a:noFill/>
          <a:ln/>
        </p:spPr>
        <p:txBody>
          <a:bodyPr wrap="square" lIns="0" tIns="0" rIns="0" bIns="0" rtlCol="0" anchor="ctr"/>
          <a:lstStyle/>
          <a:p>
            <a:pPr marL="0" indent="0" algn="r">
              <a:buNone/>
            </a:pPr>
            <a:r>
              <a:rPr lang="en-US" sz="750" dirty="0">
                <a:solidFill>
                  <a:srgbClr val="E8DDD1"/>
                </a:solidFill>
                <a:latin typeface="Aptos" pitchFamily="34" charset="0"/>
                <a:ea typeface="Aptos" pitchFamily="34" charset="-122"/>
                <a:cs typeface="Aptos" pitchFamily="34" charset="-120"/>
              </a:rPr>
              <a:t>18</a:t>
            </a:r>
            <a:endParaRPr lang="en-US" sz="7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Why form contracts fail</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Templates are helpful only when the business understands the deal.</a:t>
            </a:r>
            <a:endParaRPr lang="en-US" sz="1250" dirty="0"/>
          </a:p>
        </p:txBody>
      </p:sp>
      <p:sp>
        <p:nvSpPr>
          <p:cNvPr id="4" name="Text 2"/>
          <p:cNvSpPr/>
          <p:nvPr/>
        </p:nvSpPr>
        <p:spPr>
          <a:xfrm>
            <a:off x="713232" y="1691640"/>
            <a:ext cx="5074920" cy="4206240"/>
          </a:xfrm>
          <a:prstGeom prst="rect">
            <a:avLst/>
          </a:prstGeom>
          <a:noFill/>
          <a:ln/>
        </p:spPr>
        <p:txBody>
          <a:bodyPr wrap="square" lIns="381" tIns="381" rIns="381" bIns="381" rtlCol="0" anchor="t">
            <a:normAutofit/>
          </a:bodyPr>
          <a:lstStyle/>
          <a:p>
            <a:pPr marL="152400" indent="-152400">
              <a:buSzPct val="100000"/>
              <a:buChar char="•"/>
            </a:pPr>
            <a:r>
              <a:rPr lang="en-US" sz="1700" dirty="0">
                <a:solidFill>
                  <a:srgbClr val="1D2939"/>
                </a:solidFill>
                <a:latin typeface="Aptos" pitchFamily="34" charset="0"/>
                <a:ea typeface="Aptos" pitchFamily="34" charset="-122"/>
                <a:cs typeface="Aptos" pitchFamily="34" charset="-120"/>
              </a:rPr>
              <a:t>The contract does not match the actual transaction.</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Payment timing, milestones, and acceptance standards are vague.</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No termination rights or cure period.</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No limitation of liability, warranty limits, or dispute clause.</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The parties sign as individuals rather than the correct entity.</a:t>
            </a:r>
            <a:endParaRPr lang="en-US" sz="1700" dirty="0"/>
          </a:p>
        </p:txBody>
      </p:sp>
      <p:pic>
        <p:nvPicPr>
          <p:cNvPr id="5" name="Image 0" descr="/mnt/data/crop_right_a_bright_modern_office_interior_scene_with_a_warm_batch_3.png"/>
          <p:cNvPicPr>
            <a:picLocks noChangeAspect="1"/>
          </p:cNvPicPr>
          <p:nvPr/>
        </p:nvPicPr>
        <p:blipFill>
          <a:blip r:embed="rId3"/>
          <a:stretch>
            <a:fillRect/>
          </a:stretch>
        </p:blipFill>
        <p:spPr>
          <a:xfrm>
            <a:off x="6446520" y="411480"/>
            <a:ext cx="5074920" cy="5669280"/>
          </a:xfrm>
          <a:prstGeom prst="rect">
            <a:avLst/>
          </a:prstGeom>
        </p:spPr>
      </p:pic>
      <p:sp>
        <p:nvSpPr>
          <p:cNvPr id="6" name="Text 3"/>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7" name="Text 4"/>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19</a:t>
            </a:r>
            <a:endParaRPr lang="en-US" sz="6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fontScale="92500" lnSpcReduction="20000"/>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Seven terms every business contract should answer</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If the contract cannot answer these questions, neither can the business.</a:t>
            </a:r>
            <a:endParaRPr lang="en-US" sz="1250" dirty="0"/>
          </a:p>
        </p:txBody>
      </p:sp>
      <p:sp>
        <p:nvSpPr>
          <p:cNvPr id="4" name="Text 2"/>
          <p:cNvSpPr/>
          <p:nvPr/>
        </p:nvSpPr>
        <p:spPr>
          <a:xfrm>
            <a:off x="713232" y="1691640"/>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5" name="Text 3"/>
          <p:cNvSpPr/>
          <p:nvPr/>
        </p:nvSpPr>
        <p:spPr>
          <a:xfrm>
            <a:off x="1042416" y="1682496"/>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Who are the parties?</a:t>
            </a:r>
            <a:endParaRPr lang="en-US" sz="1240" dirty="0"/>
          </a:p>
        </p:txBody>
      </p:sp>
      <p:sp>
        <p:nvSpPr>
          <p:cNvPr id="6" name="Text 4"/>
          <p:cNvSpPr/>
          <p:nvPr/>
        </p:nvSpPr>
        <p:spPr>
          <a:xfrm>
            <a:off x="713232" y="2258568"/>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7" name="Text 5"/>
          <p:cNvSpPr/>
          <p:nvPr/>
        </p:nvSpPr>
        <p:spPr>
          <a:xfrm>
            <a:off x="1042416" y="2249424"/>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What exactly is being provided?</a:t>
            </a:r>
            <a:endParaRPr lang="en-US" sz="1240" dirty="0"/>
          </a:p>
        </p:txBody>
      </p:sp>
      <p:sp>
        <p:nvSpPr>
          <p:cNvPr id="8" name="Text 6"/>
          <p:cNvSpPr/>
          <p:nvPr/>
        </p:nvSpPr>
        <p:spPr>
          <a:xfrm>
            <a:off x="713232" y="2825496"/>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9" name="Text 7"/>
          <p:cNvSpPr/>
          <p:nvPr/>
        </p:nvSpPr>
        <p:spPr>
          <a:xfrm>
            <a:off x="1042416" y="2816352"/>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When is performance due?</a:t>
            </a:r>
            <a:endParaRPr lang="en-US" sz="1240" dirty="0"/>
          </a:p>
        </p:txBody>
      </p:sp>
      <p:sp>
        <p:nvSpPr>
          <p:cNvPr id="10" name="Text 8"/>
          <p:cNvSpPr/>
          <p:nvPr/>
        </p:nvSpPr>
        <p:spPr>
          <a:xfrm>
            <a:off x="713232" y="3392424"/>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1" name="Text 9"/>
          <p:cNvSpPr/>
          <p:nvPr/>
        </p:nvSpPr>
        <p:spPr>
          <a:xfrm>
            <a:off x="1042416" y="3383280"/>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How and when is payment due?</a:t>
            </a:r>
            <a:endParaRPr lang="en-US" sz="1240" dirty="0"/>
          </a:p>
        </p:txBody>
      </p:sp>
      <p:sp>
        <p:nvSpPr>
          <p:cNvPr id="12" name="Text 10"/>
          <p:cNvSpPr/>
          <p:nvPr/>
        </p:nvSpPr>
        <p:spPr>
          <a:xfrm>
            <a:off x="4160520" y="1691640"/>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3" name="Text 11"/>
          <p:cNvSpPr/>
          <p:nvPr/>
        </p:nvSpPr>
        <p:spPr>
          <a:xfrm>
            <a:off x="4489704" y="1682496"/>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What happens if performance is late or defective?</a:t>
            </a:r>
            <a:endParaRPr lang="en-US" sz="1240" dirty="0"/>
          </a:p>
        </p:txBody>
      </p:sp>
      <p:sp>
        <p:nvSpPr>
          <p:cNvPr id="14" name="Text 12"/>
          <p:cNvSpPr/>
          <p:nvPr/>
        </p:nvSpPr>
        <p:spPr>
          <a:xfrm>
            <a:off x="4160520" y="2258568"/>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5" name="Text 13"/>
          <p:cNvSpPr/>
          <p:nvPr/>
        </p:nvSpPr>
        <p:spPr>
          <a:xfrm>
            <a:off x="4489704" y="2249424"/>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How can the agreement end?</a:t>
            </a:r>
            <a:endParaRPr lang="en-US" sz="1240" dirty="0"/>
          </a:p>
        </p:txBody>
      </p:sp>
      <p:sp>
        <p:nvSpPr>
          <p:cNvPr id="16" name="Text 14"/>
          <p:cNvSpPr/>
          <p:nvPr/>
        </p:nvSpPr>
        <p:spPr>
          <a:xfrm>
            <a:off x="4160520" y="2825496"/>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7" name="Text 15"/>
          <p:cNvSpPr/>
          <p:nvPr/>
        </p:nvSpPr>
        <p:spPr>
          <a:xfrm>
            <a:off x="4489704" y="2816352"/>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How will disputes be handled?</a:t>
            </a:r>
            <a:endParaRPr lang="en-US" sz="1240" dirty="0"/>
          </a:p>
        </p:txBody>
      </p:sp>
      <p:sp>
        <p:nvSpPr>
          <p:cNvPr id="18" name="Text 16"/>
          <p:cNvSpPr/>
          <p:nvPr/>
        </p:nvSpPr>
        <p:spPr>
          <a:xfrm>
            <a:off x="4160520" y="3392424"/>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9" name="Text 17"/>
          <p:cNvSpPr/>
          <p:nvPr/>
        </p:nvSpPr>
        <p:spPr>
          <a:xfrm>
            <a:off x="4489704" y="3383280"/>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Which law and venue apply?</a:t>
            </a:r>
            <a:endParaRPr lang="en-US" sz="1240" dirty="0"/>
          </a:p>
        </p:txBody>
      </p:sp>
      <p:sp>
        <p:nvSpPr>
          <p:cNvPr id="20" name="Text 18"/>
          <p:cNvSpPr/>
          <p:nvPr/>
        </p:nvSpPr>
        <p:spPr>
          <a:xfrm>
            <a:off x="7607808" y="1691640"/>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21" name="Text 19"/>
          <p:cNvSpPr/>
          <p:nvPr/>
        </p:nvSpPr>
        <p:spPr>
          <a:xfrm>
            <a:off x="7936992" y="1682496"/>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Are fees and costs recoverable?</a:t>
            </a:r>
            <a:endParaRPr lang="en-US" sz="1240" dirty="0"/>
          </a:p>
        </p:txBody>
      </p:sp>
      <p:sp>
        <p:nvSpPr>
          <p:cNvPr id="22" name="Text 20"/>
          <p:cNvSpPr/>
          <p:nvPr/>
        </p:nvSpPr>
        <p:spPr>
          <a:xfrm>
            <a:off x="7607808" y="2258568"/>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23" name="Text 21"/>
          <p:cNvSpPr/>
          <p:nvPr/>
        </p:nvSpPr>
        <p:spPr>
          <a:xfrm>
            <a:off x="7936992" y="2249424"/>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Who owns work product or data?</a:t>
            </a:r>
            <a:endParaRPr lang="en-US" sz="1240" dirty="0"/>
          </a:p>
        </p:txBody>
      </p:sp>
      <p:sp>
        <p:nvSpPr>
          <p:cNvPr id="24" name="Text 22"/>
          <p:cNvSpPr/>
          <p:nvPr/>
        </p:nvSpPr>
        <p:spPr>
          <a:xfrm>
            <a:off x="7607808" y="2825496"/>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25" name="Text 23"/>
          <p:cNvSpPr/>
          <p:nvPr/>
        </p:nvSpPr>
        <p:spPr>
          <a:xfrm>
            <a:off x="7936992" y="2816352"/>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What confidentiality duties apply?</a:t>
            </a:r>
            <a:endParaRPr lang="en-US" sz="1240" dirty="0"/>
          </a:p>
        </p:txBody>
      </p:sp>
      <p:sp>
        <p:nvSpPr>
          <p:cNvPr id="26" name="Text 24"/>
          <p:cNvSpPr/>
          <p:nvPr/>
        </p:nvSpPr>
        <p:spPr>
          <a:xfrm>
            <a:off x="7607808" y="3392424"/>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27" name="Text 25"/>
          <p:cNvSpPr/>
          <p:nvPr/>
        </p:nvSpPr>
        <p:spPr>
          <a:xfrm>
            <a:off x="7936992" y="3383280"/>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What remedies are excluded or limited?</a:t>
            </a:r>
            <a:endParaRPr lang="en-US" sz="1240" dirty="0"/>
          </a:p>
        </p:txBody>
      </p:sp>
      <p:sp>
        <p:nvSpPr>
          <p:cNvPr id="28" name="Text 26"/>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29" name="Text 27"/>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20</a:t>
            </a:r>
            <a:endParaRPr lang="en-US" sz="6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fontScale="92500" lnSpcReduction="20000"/>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Payment and collections: build leverage before default</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Most collection disputes are contract-design problems.</a:t>
            </a:r>
            <a:endParaRPr lang="en-US" sz="1250" dirty="0"/>
          </a:p>
        </p:txBody>
      </p:sp>
      <p:sp>
        <p:nvSpPr>
          <p:cNvPr id="4" name="Text 2"/>
          <p:cNvSpPr/>
          <p:nvPr/>
        </p:nvSpPr>
        <p:spPr>
          <a:xfrm>
            <a:off x="685800" y="1600200"/>
            <a:ext cx="4983480" cy="320040"/>
          </a:xfrm>
          <a:prstGeom prst="rect">
            <a:avLst/>
          </a:prstGeom>
          <a:noFill/>
          <a:ln/>
        </p:spPr>
        <p:txBody>
          <a:bodyPr wrap="square" lIns="254" tIns="254" rIns="254" bIns="254" rtlCol="0" anchor="ctr"/>
          <a:lstStyle/>
          <a:p>
            <a:pPr marL="0" indent="0">
              <a:buNone/>
            </a:pPr>
            <a:r>
              <a:rPr lang="en-US" sz="1600" b="1" dirty="0">
                <a:solidFill>
                  <a:srgbClr val="17324D"/>
                </a:solidFill>
              </a:rPr>
              <a:t>Before the deal</a:t>
            </a:r>
            <a:endParaRPr lang="en-US" sz="1600" dirty="0"/>
          </a:p>
        </p:txBody>
      </p:sp>
      <p:sp>
        <p:nvSpPr>
          <p:cNvPr id="5" name="Text 3"/>
          <p:cNvSpPr/>
          <p:nvPr/>
        </p:nvSpPr>
        <p:spPr>
          <a:xfrm>
            <a:off x="713232" y="2029968"/>
            <a:ext cx="5074920" cy="3886200"/>
          </a:xfrm>
          <a:prstGeom prst="rect">
            <a:avLst/>
          </a:prstGeom>
          <a:noFill/>
          <a:ln/>
        </p:spPr>
        <p:txBody>
          <a:bodyPr wrap="square" lIns="381" tIns="381" rIns="381" bIns="381" rtlCol="0" anchor="t">
            <a:normAutofit/>
          </a:bodyPr>
          <a:lstStyle/>
          <a:p>
            <a:pPr marL="152400" indent="-152400">
              <a:buSzPct val="100000"/>
              <a:buChar char="•"/>
            </a:pPr>
            <a:r>
              <a:rPr lang="en-US" sz="1550" dirty="0">
                <a:solidFill>
                  <a:srgbClr val="1D2939"/>
                </a:solidFill>
                <a:latin typeface="Aptos" pitchFamily="34" charset="0"/>
                <a:ea typeface="Aptos" pitchFamily="34" charset="-122"/>
                <a:cs typeface="Aptos" pitchFamily="34" charset="-120"/>
              </a:rPr>
              <a:t>Deposit or retainer language.</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Milestone invoicing.</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Clear acceptance process.</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Late fees and interest where lawful.</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Suspension rights for nonpayment.</a:t>
            </a:r>
            <a:endParaRPr lang="en-US" sz="1550" dirty="0"/>
          </a:p>
        </p:txBody>
      </p:sp>
      <p:sp>
        <p:nvSpPr>
          <p:cNvPr id="6" name="Text 4"/>
          <p:cNvSpPr/>
          <p:nvPr/>
        </p:nvSpPr>
        <p:spPr>
          <a:xfrm>
            <a:off x="6400800" y="1600200"/>
            <a:ext cx="4983480" cy="320040"/>
          </a:xfrm>
          <a:prstGeom prst="rect">
            <a:avLst/>
          </a:prstGeom>
          <a:noFill/>
          <a:ln/>
        </p:spPr>
        <p:txBody>
          <a:bodyPr wrap="square" lIns="254" tIns="254" rIns="254" bIns="254" rtlCol="0" anchor="ctr"/>
          <a:lstStyle/>
          <a:p>
            <a:pPr marL="0" indent="0">
              <a:buNone/>
            </a:pPr>
            <a:r>
              <a:rPr lang="en-US" sz="1600" b="1" dirty="0">
                <a:solidFill>
                  <a:srgbClr val="17324D"/>
                </a:solidFill>
              </a:rPr>
              <a:t>After nonpayment</a:t>
            </a:r>
            <a:endParaRPr lang="en-US" sz="1600" dirty="0"/>
          </a:p>
        </p:txBody>
      </p:sp>
      <p:sp>
        <p:nvSpPr>
          <p:cNvPr id="7" name="Text 5"/>
          <p:cNvSpPr/>
          <p:nvPr/>
        </p:nvSpPr>
        <p:spPr>
          <a:xfrm>
            <a:off x="6428232" y="2029968"/>
            <a:ext cx="5074920" cy="3886200"/>
          </a:xfrm>
          <a:prstGeom prst="rect">
            <a:avLst/>
          </a:prstGeom>
          <a:noFill/>
          <a:ln/>
        </p:spPr>
        <p:txBody>
          <a:bodyPr wrap="square" lIns="381" tIns="381" rIns="381" bIns="381" rtlCol="0" anchor="t">
            <a:normAutofit/>
          </a:bodyPr>
          <a:lstStyle/>
          <a:p>
            <a:pPr marL="152400" indent="-152400">
              <a:buSzPct val="100000"/>
              <a:buChar char="•"/>
            </a:pPr>
            <a:r>
              <a:rPr lang="en-US" sz="1550" dirty="0">
                <a:solidFill>
                  <a:srgbClr val="1D2939"/>
                </a:solidFill>
                <a:latin typeface="Aptos" pitchFamily="34" charset="0"/>
                <a:ea typeface="Aptos" pitchFamily="34" charset="-122"/>
                <a:cs typeface="Aptos" pitchFamily="34" charset="-120"/>
              </a:rPr>
              <a:t>Preserve invoices and communications.</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Do not keep performing indefinitely.</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Send clear written notice.</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Evaluate settlement before litigation.</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Track recoverable fees and costs.</a:t>
            </a:r>
            <a:endParaRPr lang="en-US" sz="1550" dirty="0"/>
          </a:p>
        </p:txBody>
      </p:sp>
      <p:sp>
        <p:nvSpPr>
          <p:cNvPr id="8" name="Text 6"/>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9" name="Text 7"/>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21</a:t>
            </a:r>
            <a:endParaRPr lang="en-US" sz="6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fontScale="92500" lnSpcReduction="20000"/>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Commercial leases, vendors, and customer agreements</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Different contracts protect different risks.</a:t>
            </a:r>
            <a:endParaRPr lang="en-US" sz="1250" dirty="0"/>
          </a:p>
        </p:txBody>
      </p:sp>
      <p:sp>
        <p:nvSpPr>
          <p:cNvPr id="4" name="Text 2"/>
          <p:cNvSpPr/>
          <p:nvPr/>
        </p:nvSpPr>
        <p:spPr>
          <a:xfrm>
            <a:off x="713232" y="1691640"/>
            <a:ext cx="5074920" cy="4206240"/>
          </a:xfrm>
          <a:prstGeom prst="rect">
            <a:avLst/>
          </a:prstGeom>
          <a:noFill/>
          <a:ln/>
        </p:spPr>
        <p:txBody>
          <a:bodyPr wrap="square" lIns="381" tIns="381" rIns="381" bIns="381" rtlCol="0" anchor="t">
            <a:normAutofit/>
          </a:bodyPr>
          <a:lstStyle/>
          <a:p>
            <a:pPr marL="152400" indent="-152400">
              <a:buSzPct val="100000"/>
              <a:buChar char="•"/>
            </a:pPr>
            <a:r>
              <a:rPr lang="en-US" sz="1700" dirty="0">
                <a:solidFill>
                  <a:srgbClr val="1D2939"/>
                </a:solidFill>
                <a:latin typeface="Aptos" pitchFamily="34" charset="0"/>
                <a:ea typeface="Aptos" pitchFamily="34" charset="-122"/>
                <a:cs typeface="Aptos" pitchFamily="34" charset="-120"/>
              </a:rPr>
              <a:t>Commercial lease: use, exclusivity, build-out, defaults, personal guarantee, assignment, renewal, relocation, operating expenses.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Vendor agreement: scope, delivery, quality, indemnity, insurance, termination, supply interruptions.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Customer terms: refunds, chargebacks, service limitations, warranties, limitation of liability, dispute process.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Strategic point: negotiate the few terms that could actually hurt the business.</a:t>
            </a:r>
            <a:endParaRPr lang="en-US" sz="1700" dirty="0"/>
          </a:p>
        </p:txBody>
      </p:sp>
      <p:pic>
        <p:nvPicPr>
          <p:cNvPr id="5" name="Image 0" descr="/mnt/data/crop_right_a_bright_modern_office_interior_scene_with_a_warm_batch_3.png"/>
          <p:cNvPicPr>
            <a:picLocks noChangeAspect="1"/>
          </p:cNvPicPr>
          <p:nvPr/>
        </p:nvPicPr>
        <p:blipFill>
          <a:blip r:embed="rId3"/>
          <a:stretch>
            <a:fillRect/>
          </a:stretch>
        </p:blipFill>
        <p:spPr>
          <a:xfrm>
            <a:off x="6446520" y="411480"/>
            <a:ext cx="5074920" cy="5669280"/>
          </a:xfrm>
          <a:prstGeom prst="rect">
            <a:avLst/>
          </a:prstGeom>
        </p:spPr>
      </p:pic>
      <p:sp>
        <p:nvSpPr>
          <p:cNvPr id="6" name="Text 3"/>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7" name="Text 4"/>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22</a:t>
            </a:r>
            <a:endParaRPr lang="en-US" sz="65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E-signatures and document hygiene</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The problem is usually not whether signing electronically is allowed. It is whether the final deal can be proven.</a:t>
            </a:r>
            <a:endParaRPr lang="en-US" sz="1250" dirty="0"/>
          </a:p>
        </p:txBody>
      </p:sp>
      <p:sp>
        <p:nvSpPr>
          <p:cNvPr id="4" name="Text 2"/>
          <p:cNvSpPr/>
          <p:nvPr/>
        </p:nvSpPr>
        <p:spPr>
          <a:xfrm>
            <a:off x="713232" y="1691640"/>
            <a:ext cx="5074920" cy="4206240"/>
          </a:xfrm>
          <a:prstGeom prst="rect">
            <a:avLst/>
          </a:prstGeom>
          <a:noFill/>
          <a:ln/>
        </p:spPr>
        <p:txBody>
          <a:bodyPr wrap="square" lIns="381" tIns="381" rIns="381" bIns="381" rtlCol="0" anchor="t">
            <a:normAutofit/>
          </a:bodyPr>
          <a:lstStyle/>
          <a:p>
            <a:pPr marL="152400" indent="-152400">
              <a:buSzPct val="100000"/>
              <a:buChar char="•"/>
            </a:pPr>
            <a:r>
              <a:rPr lang="en-US" sz="1700" dirty="0">
                <a:solidFill>
                  <a:srgbClr val="1D2939"/>
                </a:solidFill>
                <a:latin typeface="Aptos" pitchFamily="34" charset="0"/>
                <a:ea typeface="Aptos" pitchFamily="34" charset="-122"/>
                <a:cs typeface="Aptos" pitchFamily="34" charset="-120"/>
              </a:rPr>
              <a:t>Keep complete final PDFs, not only signature pages.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Preserve version history for negotiated agreements.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Use consistent entity names and titles.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Store signed contracts in a searchable system.</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Calendar renewal, notice, insurance, and termination dates.</a:t>
            </a:r>
            <a:endParaRPr lang="en-US" sz="1700" dirty="0"/>
          </a:p>
        </p:txBody>
      </p:sp>
      <p:pic>
        <p:nvPicPr>
          <p:cNvPr id="5" name="Image 0" descr="/mnt/data/crop_right_a_realistic_clean_professional_office_scene_with_batch_2.png"/>
          <p:cNvPicPr>
            <a:picLocks noChangeAspect="1"/>
          </p:cNvPicPr>
          <p:nvPr/>
        </p:nvPicPr>
        <p:blipFill>
          <a:blip r:embed="rId3"/>
          <a:stretch>
            <a:fillRect/>
          </a:stretch>
        </p:blipFill>
        <p:spPr>
          <a:xfrm>
            <a:off x="6446520" y="411480"/>
            <a:ext cx="5074920" cy="5669280"/>
          </a:xfrm>
          <a:prstGeom prst="rect">
            <a:avLst/>
          </a:prstGeom>
        </p:spPr>
      </p:pic>
      <p:sp>
        <p:nvSpPr>
          <p:cNvPr id="6" name="Text 3"/>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7" name="Text 4"/>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23</a:t>
            </a:r>
            <a:endParaRPr lang="en-US" sz="6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4">
    <p:bg>
      <p:bgPr>
        <a:solidFill>
          <a:srgbClr val="17324D"/>
        </a:solidFill>
        <a:effectLst/>
      </p:bgPr>
    </p:bg>
    <p:spTree>
      <p:nvGrpSpPr>
        <p:cNvPr id="1" name=""/>
        <p:cNvGrpSpPr/>
        <p:nvPr/>
      </p:nvGrpSpPr>
      <p:grpSpPr>
        <a:xfrm>
          <a:off x="0" y="0"/>
          <a:ext cx="0" cy="0"/>
          <a:chOff x="0" y="0"/>
          <a:chExt cx="0" cy="0"/>
        </a:xfrm>
      </p:grpSpPr>
      <p:pic>
        <p:nvPicPr>
          <p:cNvPr id="2" name="Image 0" descr="/mnt/data/crop_section_a_clean_modern_office_workspace_scene_in_soft_nat_batch_4.png"/>
          <p:cNvPicPr>
            <a:picLocks noChangeAspect="1"/>
          </p:cNvPicPr>
          <p:nvPr/>
        </p:nvPicPr>
        <p:blipFill>
          <a:blip r:embed="rId3"/>
          <a:stretch>
            <a:fillRect/>
          </a:stretch>
        </p:blipFill>
        <p:spPr>
          <a:xfrm>
            <a:off x="5897880" y="0"/>
            <a:ext cx="6291072" cy="6858000"/>
          </a:xfrm>
          <a:prstGeom prst="rect">
            <a:avLst/>
          </a:prstGeom>
        </p:spPr>
      </p:pic>
      <p:sp>
        <p:nvSpPr>
          <p:cNvPr id="3" name="Text 0"/>
          <p:cNvSpPr/>
          <p:nvPr/>
        </p:nvSpPr>
        <p:spPr>
          <a:xfrm>
            <a:off x="640080" y="1417320"/>
            <a:ext cx="4800600" cy="1188720"/>
          </a:xfrm>
          <a:prstGeom prst="rect">
            <a:avLst/>
          </a:prstGeom>
          <a:noFill/>
          <a:ln/>
        </p:spPr>
        <p:txBody>
          <a:bodyPr wrap="square" lIns="254" tIns="254" rIns="254" bIns="254" rtlCol="0" anchor="ctr">
            <a:normAutofit/>
          </a:bodyPr>
          <a:lstStyle/>
          <a:p>
            <a:pPr marL="0" indent="0">
              <a:buNone/>
            </a:pPr>
            <a:r>
              <a:rPr lang="en-US" sz="3400" b="1" dirty="0">
                <a:solidFill>
                  <a:srgbClr val="FFFFFF"/>
                </a:solidFill>
                <a:latin typeface="Aptos Display" pitchFamily="34" charset="0"/>
                <a:ea typeface="Aptos Display" pitchFamily="34" charset="-122"/>
                <a:cs typeface="Aptos Display" pitchFamily="34" charset="-120"/>
              </a:rPr>
              <a:t>4. Intellectual property and ownership basics</a:t>
            </a:r>
            <a:endParaRPr lang="en-US" sz="3400" dirty="0"/>
          </a:p>
        </p:txBody>
      </p:sp>
      <p:sp>
        <p:nvSpPr>
          <p:cNvPr id="4" name="Text 1"/>
          <p:cNvSpPr/>
          <p:nvPr/>
        </p:nvSpPr>
        <p:spPr>
          <a:xfrm>
            <a:off x="658368" y="2834640"/>
            <a:ext cx="4754880" cy="914400"/>
          </a:xfrm>
          <a:prstGeom prst="rect">
            <a:avLst/>
          </a:prstGeom>
          <a:noFill/>
          <a:ln/>
        </p:spPr>
        <p:txBody>
          <a:bodyPr wrap="square" lIns="254" tIns="254" rIns="254" bIns="254" rtlCol="0" anchor="ctr">
            <a:normAutofit/>
          </a:bodyPr>
          <a:lstStyle/>
          <a:p>
            <a:pPr marL="0" indent="0">
              <a:buNone/>
            </a:pPr>
            <a:r>
              <a:rPr lang="en-US" sz="1600" dirty="0">
                <a:solidFill>
                  <a:srgbClr val="E8DDD1"/>
                </a:solidFill>
                <a:latin typeface="Aptos" pitchFamily="34" charset="0"/>
                <a:ea typeface="Aptos" pitchFamily="34" charset="-122"/>
                <a:cs typeface="Aptos" pitchFamily="34" charset="-120"/>
              </a:rPr>
              <a:t>The business should know what it owns, what it licenses, and what it is only borrowing.</a:t>
            </a:r>
            <a:endParaRPr lang="en-US" sz="1600" dirty="0"/>
          </a:p>
        </p:txBody>
      </p:sp>
      <p:sp>
        <p:nvSpPr>
          <p:cNvPr id="5" name="Text 2"/>
          <p:cNvSpPr/>
          <p:nvPr/>
        </p:nvSpPr>
        <p:spPr>
          <a:xfrm>
            <a:off x="676656" y="6263640"/>
            <a:ext cx="4389120" cy="219456"/>
          </a:xfrm>
          <a:prstGeom prst="rect">
            <a:avLst/>
          </a:prstGeom>
          <a:noFill/>
          <a:ln/>
        </p:spPr>
        <p:txBody>
          <a:bodyPr wrap="square" lIns="0" tIns="0" rIns="0" bIns="0" rtlCol="0" anchor="ctr"/>
          <a:lstStyle/>
          <a:p>
            <a:pPr marL="0" indent="0">
              <a:buNone/>
            </a:pPr>
            <a:r>
              <a:rPr lang="en-US" sz="750" dirty="0">
                <a:solidFill>
                  <a:srgbClr val="E8DDD1"/>
                </a:solidFill>
                <a:latin typeface="Aptos" pitchFamily="34" charset="0"/>
                <a:ea typeface="Aptos" pitchFamily="34" charset="-122"/>
                <a:cs typeface="Aptos" pitchFamily="34" charset="-120"/>
              </a:rPr>
              <a:t>Florida business owner legal foundations</a:t>
            </a:r>
            <a:endParaRPr lang="en-US" sz="750" dirty="0"/>
          </a:p>
        </p:txBody>
      </p:sp>
      <p:sp>
        <p:nvSpPr>
          <p:cNvPr id="6" name="Text 3"/>
          <p:cNvSpPr/>
          <p:nvPr/>
        </p:nvSpPr>
        <p:spPr>
          <a:xfrm>
            <a:off x="5257800" y="6263640"/>
            <a:ext cx="274320" cy="219456"/>
          </a:xfrm>
          <a:prstGeom prst="rect">
            <a:avLst/>
          </a:prstGeom>
          <a:noFill/>
          <a:ln/>
        </p:spPr>
        <p:txBody>
          <a:bodyPr wrap="square" lIns="0" tIns="0" rIns="0" bIns="0" rtlCol="0" anchor="ctr"/>
          <a:lstStyle/>
          <a:p>
            <a:pPr marL="0" indent="0" algn="r">
              <a:buNone/>
            </a:pPr>
            <a:r>
              <a:rPr lang="en-US" sz="750" dirty="0">
                <a:solidFill>
                  <a:srgbClr val="E8DDD1"/>
                </a:solidFill>
                <a:latin typeface="Aptos" pitchFamily="34" charset="0"/>
                <a:ea typeface="Aptos" pitchFamily="34" charset="-122"/>
                <a:cs typeface="Aptos" pitchFamily="34" charset="-120"/>
              </a:rPr>
              <a:t>24</a:t>
            </a:r>
            <a:endParaRPr lang="en-US" sz="7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IP map for small business owners</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Different rights protect different assets.</a:t>
            </a:r>
            <a:endParaRPr lang="en-US" sz="1250" dirty="0"/>
          </a:p>
        </p:txBody>
      </p:sp>
      <p:sp>
        <p:nvSpPr>
          <p:cNvPr id="4" name="Text 2"/>
          <p:cNvSpPr/>
          <p:nvPr/>
        </p:nvSpPr>
        <p:spPr>
          <a:xfrm>
            <a:off x="685800" y="1600200"/>
            <a:ext cx="4983480" cy="320040"/>
          </a:xfrm>
          <a:prstGeom prst="rect">
            <a:avLst/>
          </a:prstGeom>
          <a:noFill/>
          <a:ln/>
        </p:spPr>
        <p:txBody>
          <a:bodyPr wrap="square" lIns="254" tIns="254" rIns="254" bIns="254" rtlCol="0" anchor="ctr"/>
          <a:lstStyle/>
          <a:p>
            <a:pPr marL="0" indent="0">
              <a:buNone/>
            </a:pPr>
            <a:r>
              <a:rPr lang="en-US" sz="1600" b="1" dirty="0">
                <a:solidFill>
                  <a:srgbClr val="17324D"/>
                </a:solidFill>
              </a:rPr>
              <a:t>Asset type</a:t>
            </a:r>
            <a:endParaRPr lang="en-US" sz="1600" dirty="0"/>
          </a:p>
        </p:txBody>
      </p:sp>
      <p:sp>
        <p:nvSpPr>
          <p:cNvPr id="5" name="Text 3"/>
          <p:cNvSpPr/>
          <p:nvPr/>
        </p:nvSpPr>
        <p:spPr>
          <a:xfrm>
            <a:off x="713232" y="2029968"/>
            <a:ext cx="5074920" cy="3886200"/>
          </a:xfrm>
          <a:prstGeom prst="rect">
            <a:avLst/>
          </a:prstGeom>
          <a:noFill/>
          <a:ln/>
        </p:spPr>
        <p:txBody>
          <a:bodyPr wrap="square" lIns="381" tIns="381" rIns="381" bIns="381" rtlCol="0" anchor="t">
            <a:normAutofit/>
          </a:bodyPr>
          <a:lstStyle/>
          <a:p>
            <a:pPr marL="152400" indent="-152400">
              <a:buSzPct val="100000"/>
              <a:buChar char="•"/>
            </a:pPr>
            <a:r>
              <a:rPr lang="en-US" sz="1550" dirty="0">
                <a:solidFill>
                  <a:srgbClr val="1D2939"/>
                </a:solidFill>
                <a:latin typeface="Aptos" pitchFamily="34" charset="0"/>
                <a:ea typeface="Aptos" pitchFamily="34" charset="-122"/>
                <a:cs typeface="Aptos" pitchFamily="34" charset="-120"/>
              </a:rPr>
              <a:t>Brand name and logo</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Website copy and creative content</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Software, code, design, product assets</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Confidential customer lists and processes</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Inventions and product functionality</a:t>
            </a:r>
            <a:endParaRPr lang="en-US" sz="1550" dirty="0"/>
          </a:p>
        </p:txBody>
      </p:sp>
      <p:sp>
        <p:nvSpPr>
          <p:cNvPr id="6" name="Text 4"/>
          <p:cNvSpPr/>
          <p:nvPr/>
        </p:nvSpPr>
        <p:spPr>
          <a:xfrm>
            <a:off x="6400800" y="1600200"/>
            <a:ext cx="4983480" cy="320040"/>
          </a:xfrm>
          <a:prstGeom prst="rect">
            <a:avLst/>
          </a:prstGeom>
          <a:noFill/>
          <a:ln/>
        </p:spPr>
        <p:txBody>
          <a:bodyPr wrap="square" lIns="254" tIns="254" rIns="254" bIns="254" rtlCol="0" anchor="ctr"/>
          <a:lstStyle/>
          <a:p>
            <a:pPr marL="0" indent="0">
              <a:buNone/>
            </a:pPr>
            <a:r>
              <a:rPr lang="en-US" sz="1600" b="1" dirty="0">
                <a:solidFill>
                  <a:srgbClr val="17324D"/>
                </a:solidFill>
              </a:rPr>
              <a:t>Likely issue</a:t>
            </a:r>
            <a:endParaRPr lang="en-US" sz="1600" dirty="0"/>
          </a:p>
        </p:txBody>
      </p:sp>
      <p:sp>
        <p:nvSpPr>
          <p:cNvPr id="7" name="Text 5"/>
          <p:cNvSpPr/>
          <p:nvPr/>
        </p:nvSpPr>
        <p:spPr>
          <a:xfrm>
            <a:off x="6428232" y="2029968"/>
            <a:ext cx="5074920" cy="3886200"/>
          </a:xfrm>
          <a:prstGeom prst="rect">
            <a:avLst/>
          </a:prstGeom>
          <a:noFill/>
          <a:ln/>
        </p:spPr>
        <p:txBody>
          <a:bodyPr wrap="square" lIns="381" tIns="381" rIns="381" bIns="381" rtlCol="0" anchor="t">
            <a:normAutofit/>
          </a:bodyPr>
          <a:lstStyle/>
          <a:p>
            <a:pPr marL="152400" indent="-152400">
              <a:buSzPct val="100000"/>
              <a:buChar char="•"/>
            </a:pPr>
            <a:r>
              <a:rPr lang="en-US" sz="1550" dirty="0">
                <a:solidFill>
                  <a:srgbClr val="1D2939"/>
                </a:solidFill>
                <a:latin typeface="Aptos" pitchFamily="34" charset="0"/>
                <a:ea typeface="Aptos" pitchFamily="34" charset="-122"/>
                <a:cs typeface="Aptos" pitchFamily="34" charset="-120"/>
              </a:rPr>
              <a:t>Trademark clearance and registration</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Copyright ownership and licenses</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Work-made-for-hire or assignment language</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Confidentiality and trade secret protection</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Patent analysis when appropriate</a:t>
            </a:r>
            <a:endParaRPr lang="en-US" sz="1550" dirty="0"/>
          </a:p>
        </p:txBody>
      </p:sp>
      <p:sp>
        <p:nvSpPr>
          <p:cNvPr id="8" name="Text 6"/>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9" name="Text 7"/>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25</a:t>
            </a:r>
            <a:endParaRPr lang="en-US" sz="650" dirty="0"/>
          </a:p>
        </p:txBody>
      </p:sp>
      <p:sp>
        <p:nvSpPr>
          <p:cNvPr id="10" name="Text 8"/>
          <p:cNvSpPr/>
          <p:nvPr/>
        </p:nvSpPr>
        <p:spPr>
          <a:xfrm>
            <a:off x="5349240" y="6510528"/>
            <a:ext cx="411480" cy="201168"/>
          </a:xfrm>
          <a:prstGeom prst="rect">
            <a:avLst/>
          </a:prstGeom>
          <a:noFill/>
          <a:ln/>
        </p:spPr>
        <p:txBody>
          <a:bodyPr wrap="square" lIns="0" tIns="0" rIns="0" bIns="0" rtlCol="0" anchor="ctr">
            <a:normAutofit fontScale="92500" lnSpcReduction="20000"/>
          </a:bodyPr>
          <a:lstStyle/>
          <a:p>
            <a:pPr marL="0" indent="0" algn="r">
              <a:buNone/>
            </a:pPr>
            <a:r>
              <a:rPr lang="en-US" sz="550" dirty="0">
                <a:solidFill>
                  <a:srgbClr val="5C6470"/>
                </a:solidFill>
                <a:latin typeface="Aptos" pitchFamily="34" charset="0"/>
                <a:ea typeface="Aptos" pitchFamily="34" charset="-122"/>
                <a:cs typeface="Aptos" pitchFamily="34" charset="-120"/>
              </a:rPr>
              <a:t>USPTO / Copyright Office</a:t>
            </a:r>
            <a:endParaRPr lang="en-US" sz="5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fontScale="92500" lnSpcReduction="20000"/>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Trademarks: choosing a name before investing in it</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A business name, domain, Sunbiz filing, and trademark are related but not the same.</a:t>
            </a:r>
            <a:endParaRPr lang="en-US" sz="1250" dirty="0"/>
          </a:p>
        </p:txBody>
      </p:sp>
      <p:sp>
        <p:nvSpPr>
          <p:cNvPr id="4" name="Text 2"/>
          <p:cNvSpPr/>
          <p:nvPr/>
        </p:nvSpPr>
        <p:spPr>
          <a:xfrm>
            <a:off x="713232" y="1691640"/>
            <a:ext cx="5074920" cy="4206240"/>
          </a:xfrm>
          <a:prstGeom prst="rect">
            <a:avLst/>
          </a:prstGeom>
          <a:noFill/>
          <a:ln/>
        </p:spPr>
        <p:txBody>
          <a:bodyPr wrap="square" lIns="381" tIns="381" rIns="381" bIns="381" rtlCol="0" anchor="t">
            <a:normAutofit/>
          </a:bodyPr>
          <a:lstStyle/>
          <a:p>
            <a:pPr marL="152400" indent="-152400">
              <a:buSzPct val="100000"/>
              <a:buChar char="•"/>
            </a:pPr>
            <a:r>
              <a:rPr lang="en-US" sz="1700" dirty="0">
                <a:solidFill>
                  <a:srgbClr val="1D2939"/>
                </a:solidFill>
                <a:latin typeface="Aptos" pitchFamily="34" charset="0"/>
                <a:ea typeface="Aptos" pitchFamily="34" charset="-122"/>
                <a:cs typeface="Aptos" pitchFamily="34" charset="-120"/>
              </a:rPr>
              <a:t>Search before spending heavily on branding.</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Distinctive names are stronger than descriptive names.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A Florida entity filing does not guarantee federal trademark rights.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Using another business’s confusingly similar name can create expensive rebranding and dispute risk.</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Registration strategy depends on actual use, geography, and growth plans.</a:t>
            </a:r>
            <a:endParaRPr lang="en-US" sz="1700" dirty="0"/>
          </a:p>
        </p:txBody>
      </p:sp>
      <p:pic>
        <p:nvPicPr>
          <p:cNvPr id="5" name="Image 0" descr="/mnt/data/crop_right_a_clean_modern_office_workspace_scene_in_soft_nat_batch_4.png"/>
          <p:cNvPicPr>
            <a:picLocks noChangeAspect="1"/>
          </p:cNvPicPr>
          <p:nvPr/>
        </p:nvPicPr>
        <p:blipFill>
          <a:blip r:embed="rId3"/>
          <a:stretch>
            <a:fillRect/>
          </a:stretch>
        </p:blipFill>
        <p:spPr>
          <a:xfrm>
            <a:off x="6446520" y="411480"/>
            <a:ext cx="5074920" cy="5669280"/>
          </a:xfrm>
          <a:prstGeom prst="rect">
            <a:avLst/>
          </a:prstGeom>
        </p:spPr>
      </p:pic>
      <p:sp>
        <p:nvSpPr>
          <p:cNvPr id="6" name="Text 3"/>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7" name="Text 4"/>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26</a:t>
            </a:r>
            <a:endParaRPr lang="en-US" sz="650" dirty="0"/>
          </a:p>
        </p:txBody>
      </p:sp>
      <p:sp>
        <p:nvSpPr>
          <p:cNvPr id="8" name="Text 5"/>
          <p:cNvSpPr/>
          <p:nvPr/>
        </p:nvSpPr>
        <p:spPr>
          <a:xfrm>
            <a:off x="5349240" y="6510528"/>
            <a:ext cx="411480" cy="201168"/>
          </a:xfrm>
          <a:prstGeom prst="rect">
            <a:avLst/>
          </a:prstGeom>
          <a:noFill/>
          <a:ln/>
        </p:spPr>
        <p:txBody>
          <a:bodyPr wrap="square" lIns="0" tIns="0" rIns="0" bIns="0" rtlCol="0" anchor="ctr">
            <a:normAutofit/>
          </a:bodyPr>
          <a:lstStyle/>
          <a:p>
            <a:pPr marL="0" indent="0" algn="r">
              <a:buNone/>
            </a:pPr>
            <a:r>
              <a:rPr lang="en-US" sz="550" dirty="0">
                <a:solidFill>
                  <a:srgbClr val="5C6470"/>
                </a:solidFill>
                <a:latin typeface="Aptos" pitchFamily="34" charset="0"/>
                <a:ea typeface="Aptos" pitchFamily="34" charset="-122"/>
                <a:cs typeface="Aptos" pitchFamily="34" charset="-120"/>
              </a:rPr>
              <a:t>USPTO</a:t>
            </a:r>
            <a:endParaRPr lang="en-US" sz="55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fontScale="92500" lnSpcReduction="20000"/>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Who owns what the contractor created?</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Paying for work does not always mean owning the rights you think you bought.</a:t>
            </a:r>
            <a:endParaRPr lang="en-US" sz="1250" dirty="0"/>
          </a:p>
        </p:txBody>
      </p:sp>
      <p:sp>
        <p:nvSpPr>
          <p:cNvPr id="4" name="Text 2"/>
          <p:cNvSpPr/>
          <p:nvPr/>
        </p:nvSpPr>
        <p:spPr>
          <a:xfrm>
            <a:off x="713232" y="1691640"/>
            <a:ext cx="5074920" cy="4206240"/>
          </a:xfrm>
          <a:prstGeom prst="rect">
            <a:avLst/>
          </a:prstGeom>
          <a:noFill/>
          <a:ln/>
        </p:spPr>
        <p:txBody>
          <a:bodyPr wrap="square" lIns="381" tIns="381" rIns="381" bIns="381" rtlCol="0" anchor="t">
            <a:normAutofit/>
          </a:bodyPr>
          <a:lstStyle/>
          <a:p>
            <a:pPr marL="152400" indent="-152400">
              <a:buSzPct val="100000"/>
              <a:buChar char="•"/>
            </a:pPr>
            <a:r>
              <a:rPr lang="en-US" sz="1700" dirty="0">
                <a:solidFill>
                  <a:srgbClr val="1D2939"/>
                </a:solidFill>
                <a:latin typeface="Aptos" pitchFamily="34" charset="0"/>
                <a:ea typeface="Aptos" pitchFamily="34" charset="-122"/>
                <a:cs typeface="Aptos" pitchFamily="34" charset="-120"/>
              </a:rPr>
              <a:t>Marketing content, website design, photos, software, and packaging should be addressed in writing.</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Use assignment language where ownership is intended.</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Clarify whether the vendor may reuse templates, code, artwork, or strategy.</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Require delivery of source files, account credentials, and access where appropriate.</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Make IP ownership part of the contract before work begins.</a:t>
            </a:r>
            <a:endParaRPr lang="en-US" sz="1700" dirty="0"/>
          </a:p>
        </p:txBody>
      </p:sp>
      <p:pic>
        <p:nvPicPr>
          <p:cNvPr id="5" name="Image 0" descr="/mnt/data/crop_right_a_clean_modern_office_workspace_scene_in_soft_nat_batch_4.png"/>
          <p:cNvPicPr>
            <a:picLocks noChangeAspect="1"/>
          </p:cNvPicPr>
          <p:nvPr/>
        </p:nvPicPr>
        <p:blipFill>
          <a:blip r:embed="rId3"/>
          <a:stretch>
            <a:fillRect/>
          </a:stretch>
        </p:blipFill>
        <p:spPr>
          <a:xfrm>
            <a:off x="6446520" y="411480"/>
            <a:ext cx="5074920" cy="5669280"/>
          </a:xfrm>
          <a:prstGeom prst="rect">
            <a:avLst/>
          </a:prstGeom>
        </p:spPr>
      </p:pic>
      <p:sp>
        <p:nvSpPr>
          <p:cNvPr id="6" name="Text 3"/>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7" name="Text 4"/>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27</a:t>
            </a:r>
            <a:endParaRPr lang="en-US" sz="6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Confidentiality and trade secrets</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A secret is easier to protect when the business treats it like one.</a:t>
            </a:r>
            <a:endParaRPr lang="en-US" sz="1250" dirty="0"/>
          </a:p>
        </p:txBody>
      </p:sp>
      <p:sp>
        <p:nvSpPr>
          <p:cNvPr id="4" name="Text 2"/>
          <p:cNvSpPr/>
          <p:nvPr/>
        </p:nvSpPr>
        <p:spPr>
          <a:xfrm>
            <a:off x="713232" y="1691640"/>
            <a:ext cx="5074920" cy="4206240"/>
          </a:xfrm>
          <a:prstGeom prst="rect">
            <a:avLst/>
          </a:prstGeom>
          <a:noFill/>
          <a:ln/>
        </p:spPr>
        <p:txBody>
          <a:bodyPr wrap="square" lIns="381" tIns="381" rIns="381" bIns="381" rtlCol="0" anchor="t">
            <a:normAutofit/>
          </a:bodyPr>
          <a:lstStyle/>
          <a:p>
            <a:pPr marL="152400" indent="-152400">
              <a:buSzPct val="100000"/>
              <a:buChar char="•"/>
            </a:pPr>
            <a:r>
              <a:rPr lang="en-US" sz="1700" dirty="0">
                <a:solidFill>
                  <a:srgbClr val="1D2939"/>
                </a:solidFill>
                <a:latin typeface="Aptos" pitchFamily="34" charset="0"/>
                <a:ea typeface="Aptos" pitchFamily="34" charset="-122"/>
                <a:cs typeface="Aptos" pitchFamily="34" charset="-120"/>
              </a:rPr>
              <a:t>Identify what is confidential: pricing, client lists, processes, software, playbooks, financials.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Limit access to people who need it.</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Use NDAs, contractor agreements, employee agreements, and access controls.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Offboarding should include return of property, account access changes, and reminder of duties.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Restrictive covenants should be tied to legitimate business interests.</a:t>
            </a:r>
            <a:endParaRPr lang="en-US" sz="1700" dirty="0"/>
          </a:p>
        </p:txBody>
      </p:sp>
      <p:pic>
        <p:nvPicPr>
          <p:cNvPr id="5" name="Image 0" descr="/mnt/data/crop_right_a_realistic_clean_professional_office_scene_with_batch_2.png"/>
          <p:cNvPicPr>
            <a:picLocks noChangeAspect="1"/>
          </p:cNvPicPr>
          <p:nvPr/>
        </p:nvPicPr>
        <p:blipFill>
          <a:blip r:embed="rId3"/>
          <a:stretch>
            <a:fillRect/>
          </a:stretch>
        </p:blipFill>
        <p:spPr>
          <a:xfrm>
            <a:off x="6446520" y="411480"/>
            <a:ext cx="5074920" cy="5669280"/>
          </a:xfrm>
          <a:prstGeom prst="rect">
            <a:avLst/>
          </a:prstGeom>
        </p:spPr>
      </p:pic>
      <p:sp>
        <p:nvSpPr>
          <p:cNvPr id="6" name="Text 3"/>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7" name="Text 4"/>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28</a:t>
            </a:r>
            <a:endParaRPr lang="en-US" sz="650" dirty="0"/>
          </a:p>
        </p:txBody>
      </p:sp>
      <p:sp>
        <p:nvSpPr>
          <p:cNvPr id="8" name="Text 5"/>
          <p:cNvSpPr/>
          <p:nvPr/>
        </p:nvSpPr>
        <p:spPr>
          <a:xfrm>
            <a:off x="5349240" y="6510528"/>
            <a:ext cx="411480" cy="201168"/>
          </a:xfrm>
          <a:prstGeom prst="rect">
            <a:avLst/>
          </a:prstGeom>
          <a:noFill/>
          <a:ln/>
        </p:spPr>
        <p:txBody>
          <a:bodyPr wrap="square" lIns="0" tIns="0" rIns="0" bIns="0" rtlCol="0" anchor="ctr">
            <a:normAutofit/>
          </a:bodyPr>
          <a:lstStyle/>
          <a:p>
            <a:pPr marL="0" indent="0" algn="r">
              <a:buNone/>
            </a:pPr>
            <a:r>
              <a:rPr lang="en-US" sz="550" dirty="0">
                <a:solidFill>
                  <a:srgbClr val="5C6470"/>
                </a:solidFill>
                <a:latin typeface="Aptos" pitchFamily="34" charset="0"/>
                <a:ea typeface="Aptos" pitchFamily="34" charset="-122"/>
                <a:cs typeface="Aptos" pitchFamily="34" charset="-120"/>
              </a:rPr>
              <a:t>Fla. Stat. § 542.335</a:t>
            </a:r>
            <a:endParaRPr lang="en-US" sz="5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29">
    <p:bg>
      <p:bgPr>
        <a:solidFill>
          <a:srgbClr val="17324D"/>
        </a:solidFill>
        <a:effectLst/>
      </p:bgPr>
    </p:bg>
    <p:spTree>
      <p:nvGrpSpPr>
        <p:cNvPr id="1" name=""/>
        <p:cNvGrpSpPr/>
        <p:nvPr/>
      </p:nvGrpSpPr>
      <p:grpSpPr>
        <a:xfrm>
          <a:off x="0" y="0"/>
          <a:ext cx="0" cy="0"/>
          <a:chOff x="0" y="0"/>
          <a:chExt cx="0" cy="0"/>
        </a:xfrm>
      </p:grpSpPr>
      <p:pic>
        <p:nvPicPr>
          <p:cNvPr id="2" name="Image 0" descr="/mnt/data/crop_section_a_bright_modern_office_interior_scene_with_a_larg_batch_5.png"/>
          <p:cNvPicPr>
            <a:picLocks noChangeAspect="1"/>
          </p:cNvPicPr>
          <p:nvPr/>
        </p:nvPicPr>
        <p:blipFill>
          <a:blip r:embed="rId3"/>
          <a:stretch>
            <a:fillRect/>
          </a:stretch>
        </p:blipFill>
        <p:spPr>
          <a:xfrm>
            <a:off x="5897880" y="0"/>
            <a:ext cx="6291072" cy="6858000"/>
          </a:xfrm>
          <a:prstGeom prst="rect">
            <a:avLst/>
          </a:prstGeom>
        </p:spPr>
      </p:pic>
      <p:sp>
        <p:nvSpPr>
          <p:cNvPr id="3" name="Text 0"/>
          <p:cNvSpPr/>
          <p:nvPr/>
        </p:nvSpPr>
        <p:spPr>
          <a:xfrm>
            <a:off x="640080" y="1417320"/>
            <a:ext cx="4800600" cy="1188720"/>
          </a:xfrm>
          <a:prstGeom prst="rect">
            <a:avLst/>
          </a:prstGeom>
          <a:noFill/>
          <a:ln/>
        </p:spPr>
        <p:txBody>
          <a:bodyPr wrap="square" lIns="254" tIns="254" rIns="254" bIns="254" rtlCol="0" anchor="ctr">
            <a:normAutofit fontScale="92500" lnSpcReduction="20000"/>
          </a:bodyPr>
          <a:lstStyle/>
          <a:p>
            <a:pPr marL="0" indent="0">
              <a:buNone/>
            </a:pPr>
            <a:r>
              <a:rPr lang="en-US" sz="3400" b="1" dirty="0">
                <a:solidFill>
                  <a:srgbClr val="FFFFFF"/>
                </a:solidFill>
                <a:latin typeface="Aptos Display" pitchFamily="34" charset="0"/>
                <a:ea typeface="Aptos Display" pitchFamily="34" charset="-122"/>
                <a:cs typeface="Aptos Display" pitchFamily="34" charset="-120"/>
              </a:rPr>
              <a:t>5. People: employees, contractors, and restrictive covenants</a:t>
            </a:r>
            <a:endParaRPr lang="en-US" sz="3400" dirty="0"/>
          </a:p>
        </p:txBody>
      </p:sp>
      <p:sp>
        <p:nvSpPr>
          <p:cNvPr id="4" name="Text 1"/>
          <p:cNvSpPr/>
          <p:nvPr/>
        </p:nvSpPr>
        <p:spPr>
          <a:xfrm>
            <a:off x="658368" y="2834640"/>
            <a:ext cx="4754880" cy="914400"/>
          </a:xfrm>
          <a:prstGeom prst="rect">
            <a:avLst/>
          </a:prstGeom>
          <a:noFill/>
          <a:ln/>
        </p:spPr>
        <p:txBody>
          <a:bodyPr wrap="square" lIns="254" tIns="254" rIns="254" bIns="254" rtlCol="0" anchor="ctr">
            <a:normAutofit/>
          </a:bodyPr>
          <a:lstStyle/>
          <a:p>
            <a:pPr marL="0" indent="0">
              <a:buNone/>
            </a:pPr>
            <a:r>
              <a:rPr lang="en-US" sz="1600" dirty="0">
                <a:solidFill>
                  <a:srgbClr val="E8DDD1"/>
                </a:solidFill>
                <a:latin typeface="Aptos" pitchFamily="34" charset="0"/>
                <a:ea typeface="Aptos" pitchFamily="34" charset="-122"/>
                <a:cs typeface="Aptos" pitchFamily="34" charset="-120"/>
              </a:rPr>
              <a:t>Labor and contractor decisions are business decisions with legal consequences.</a:t>
            </a:r>
            <a:endParaRPr lang="en-US" sz="1600" dirty="0"/>
          </a:p>
        </p:txBody>
      </p:sp>
      <p:sp>
        <p:nvSpPr>
          <p:cNvPr id="5" name="Text 2"/>
          <p:cNvSpPr/>
          <p:nvPr/>
        </p:nvSpPr>
        <p:spPr>
          <a:xfrm>
            <a:off x="676656" y="6263640"/>
            <a:ext cx="4389120" cy="219456"/>
          </a:xfrm>
          <a:prstGeom prst="rect">
            <a:avLst/>
          </a:prstGeom>
          <a:noFill/>
          <a:ln/>
        </p:spPr>
        <p:txBody>
          <a:bodyPr wrap="square" lIns="0" tIns="0" rIns="0" bIns="0" rtlCol="0" anchor="ctr"/>
          <a:lstStyle/>
          <a:p>
            <a:pPr marL="0" indent="0">
              <a:buNone/>
            </a:pPr>
            <a:r>
              <a:rPr lang="en-US" sz="750" dirty="0">
                <a:solidFill>
                  <a:srgbClr val="E8DDD1"/>
                </a:solidFill>
                <a:latin typeface="Aptos" pitchFamily="34" charset="0"/>
                <a:ea typeface="Aptos" pitchFamily="34" charset="-122"/>
                <a:cs typeface="Aptos" pitchFamily="34" charset="-120"/>
              </a:rPr>
              <a:t>Florida business owner legal foundations</a:t>
            </a:r>
            <a:endParaRPr lang="en-US" sz="750" dirty="0"/>
          </a:p>
        </p:txBody>
      </p:sp>
      <p:sp>
        <p:nvSpPr>
          <p:cNvPr id="6" name="Text 3"/>
          <p:cNvSpPr/>
          <p:nvPr/>
        </p:nvSpPr>
        <p:spPr>
          <a:xfrm>
            <a:off x="5257800" y="6263640"/>
            <a:ext cx="274320" cy="219456"/>
          </a:xfrm>
          <a:prstGeom prst="rect">
            <a:avLst/>
          </a:prstGeom>
          <a:noFill/>
          <a:ln/>
        </p:spPr>
        <p:txBody>
          <a:bodyPr wrap="square" lIns="0" tIns="0" rIns="0" bIns="0" rtlCol="0" anchor="ctr"/>
          <a:lstStyle/>
          <a:p>
            <a:pPr marL="0" indent="0" algn="r">
              <a:buNone/>
            </a:pPr>
            <a:r>
              <a:rPr lang="en-US" sz="750" dirty="0">
                <a:solidFill>
                  <a:srgbClr val="E8DDD1"/>
                </a:solidFill>
                <a:latin typeface="Aptos" pitchFamily="34" charset="0"/>
                <a:ea typeface="Aptos" pitchFamily="34" charset="-122"/>
                <a:cs typeface="Aptos" pitchFamily="34" charset="-120"/>
              </a:rPr>
              <a:t>29</a:t>
            </a:r>
            <a:endParaRPr lang="en-US" sz="7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fontScale="92500"/>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Employee vs. independent contractor</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Labeling someone a contractor does not make it true.</a:t>
            </a:r>
            <a:endParaRPr lang="en-US" sz="1250" dirty="0"/>
          </a:p>
        </p:txBody>
      </p:sp>
      <p:sp>
        <p:nvSpPr>
          <p:cNvPr id="4" name="Text 2"/>
          <p:cNvSpPr/>
          <p:nvPr/>
        </p:nvSpPr>
        <p:spPr>
          <a:xfrm>
            <a:off x="713232" y="1691640"/>
            <a:ext cx="5074920" cy="4206240"/>
          </a:xfrm>
          <a:prstGeom prst="rect">
            <a:avLst/>
          </a:prstGeom>
          <a:noFill/>
          <a:ln/>
        </p:spPr>
        <p:txBody>
          <a:bodyPr wrap="square" lIns="381" tIns="381" rIns="381" bIns="381" rtlCol="0" anchor="t">
            <a:normAutofit/>
          </a:bodyPr>
          <a:lstStyle/>
          <a:p>
            <a:pPr marL="152400" indent="-152400">
              <a:buSzPct val="100000"/>
              <a:buChar char="•"/>
            </a:pPr>
            <a:r>
              <a:rPr lang="en-US" sz="1700" dirty="0">
                <a:solidFill>
                  <a:srgbClr val="1D2939"/>
                </a:solidFill>
                <a:latin typeface="Aptos" pitchFamily="34" charset="0"/>
                <a:ea typeface="Aptos" pitchFamily="34" charset="-122"/>
                <a:cs typeface="Aptos" pitchFamily="34" charset="-120"/>
              </a:rPr>
              <a:t>The IRS focuses on the overall relationship and the right to direct and control the work.</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Federal wage-and-hour analysis can differ from tax analysis and may change as rules are litigated or revised.</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Document the basis for classification and avoid mixed signals.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Use contractor agreements, but do not rely on the agreement alone.</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When in doubt, get advice before scaling the model.</a:t>
            </a:r>
            <a:endParaRPr lang="en-US" sz="1700" dirty="0"/>
          </a:p>
        </p:txBody>
      </p:sp>
      <p:pic>
        <p:nvPicPr>
          <p:cNvPr id="5" name="Image 0" descr="/mnt/data/crop_right_a_bright_modern_office_interior_scene_with_a_larg_batch_5.png"/>
          <p:cNvPicPr>
            <a:picLocks noChangeAspect="1"/>
          </p:cNvPicPr>
          <p:nvPr/>
        </p:nvPicPr>
        <p:blipFill>
          <a:blip r:embed="rId3"/>
          <a:stretch>
            <a:fillRect/>
          </a:stretch>
        </p:blipFill>
        <p:spPr>
          <a:xfrm>
            <a:off x="6446520" y="411480"/>
            <a:ext cx="5074920" cy="5669280"/>
          </a:xfrm>
          <a:prstGeom prst="rect">
            <a:avLst/>
          </a:prstGeom>
        </p:spPr>
      </p:pic>
      <p:sp>
        <p:nvSpPr>
          <p:cNvPr id="6" name="Text 3"/>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7" name="Text 4"/>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30</a:t>
            </a:r>
            <a:endParaRPr lang="en-US" sz="650" dirty="0"/>
          </a:p>
        </p:txBody>
      </p:sp>
      <p:sp>
        <p:nvSpPr>
          <p:cNvPr id="8" name="Text 5"/>
          <p:cNvSpPr/>
          <p:nvPr/>
        </p:nvSpPr>
        <p:spPr>
          <a:xfrm>
            <a:off x="5349240" y="6510528"/>
            <a:ext cx="411480" cy="201168"/>
          </a:xfrm>
          <a:prstGeom prst="rect">
            <a:avLst/>
          </a:prstGeom>
          <a:noFill/>
          <a:ln/>
        </p:spPr>
        <p:txBody>
          <a:bodyPr wrap="square" lIns="0" tIns="0" rIns="0" bIns="0" rtlCol="0" anchor="ctr">
            <a:normAutofit/>
          </a:bodyPr>
          <a:lstStyle/>
          <a:p>
            <a:pPr marL="0" indent="0" algn="r">
              <a:buNone/>
            </a:pPr>
            <a:r>
              <a:rPr lang="en-US" sz="550" dirty="0">
                <a:solidFill>
                  <a:srgbClr val="5C6470"/>
                </a:solidFill>
                <a:latin typeface="Aptos" pitchFamily="34" charset="0"/>
                <a:ea typeface="Aptos" pitchFamily="34" charset="-122"/>
                <a:cs typeface="Aptos" pitchFamily="34" charset="-120"/>
              </a:rPr>
              <a:t>IRS / DOL</a:t>
            </a:r>
            <a:endParaRPr lang="en-US" sz="5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Florida hiring compliance snapshots</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A growing business should build compliance into hiring before the first problem.</a:t>
            </a:r>
            <a:endParaRPr lang="en-US" sz="1250" dirty="0"/>
          </a:p>
        </p:txBody>
      </p:sp>
      <p:sp>
        <p:nvSpPr>
          <p:cNvPr id="4" name="Text 2"/>
          <p:cNvSpPr/>
          <p:nvPr/>
        </p:nvSpPr>
        <p:spPr>
          <a:xfrm>
            <a:off x="713232" y="1691640"/>
            <a:ext cx="5074920" cy="4206240"/>
          </a:xfrm>
          <a:prstGeom prst="rect">
            <a:avLst/>
          </a:prstGeom>
          <a:noFill/>
          <a:ln/>
        </p:spPr>
        <p:txBody>
          <a:bodyPr wrap="square" lIns="381" tIns="381" rIns="381" bIns="381" rtlCol="0" anchor="t">
            <a:normAutofit/>
          </a:bodyPr>
          <a:lstStyle/>
          <a:p>
            <a:pPr marL="152400" indent="-152400">
              <a:buSzPct val="100000"/>
              <a:buChar char="•"/>
            </a:pPr>
            <a:r>
              <a:rPr lang="en-US" sz="1700" dirty="0">
                <a:solidFill>
                  <a:srgbClr val="1D2939"/>
                </a:solidFill>
                <a:latin typeface="Aptos" pitchFamily="34" charset="0"/>
                <a:ea typeface="Aptos" pitchFamily="34" charset="-122"/>
                <a:cs typeface="Aptos" pitchFamily="34" charset="-120"/>
              </a:rPr>
              <a:t>Florida private employers with 25 or more employees must use E-Verify for new hires under Section 448.095.</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Employers must comply with new-hire reporting, wage, poster, and tax requirements when applicable.</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Workers’ compensation coverage is mandatory for most Florida employers, with specific requirements based on industry and employee count.</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Federal anti-discrimination laws apply at different employee-count thresholds.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Use offer letters, policies, payroll setup, and recordkeeping before onboarding.</a:t>
            </a:r>
            <a:endParaRPr lang="en-US" sz="1700" dirty="0"/>
          </a:p>
        </p:txBody>
      </p:sp>
      <p:pic>
        <p:nvPicPr>
          <p:cNvPr id="5" name="Image 0" descr="/mnt/data/crop_right_a_bright_modern_office_interior_scene_with_a_larg_batch_5.png"/>
          <p:cNvPicPr>
            <a:picLocks noChangeAspect="1"/>
          </p:cNvPicPr>
          <p:nvPr/>
        </p:nvPicPr>
        <p:blipFill>
          <a:blip r:embed="rId3"/>
          <a:stretch>
            <a:fillRect/>
          </a:stretch>
        </p:blipFill>
        <p:spPr>
          <a:xfrm>
            <a:off x="6446520" y="411480"/>
            <a:ext cx="5074920" cy="5669280"/>
          </a:xfrm>
          <a:prstGeom prst="rect">
            <a:avLst/>
          </a:prstGeom>
        </p:spPr>
      </p:pic>
      <p:sp>
        <p:nvSpPr>
          <p:cNvPr id="6" name="Text 3"/>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7" name="Text 4"/>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31</a:t>
            </a:r>
            <a:endParaRPr lang="en-US" sz="650" dirty="0"/>
          </a:p>
        </p:txBody>
      </p:sp>
      <p:sp>
        <p:nvSpPr>
          <p:cNvPr id="8" name="Text 5"/>
          <p:cNvSpPr/>
          <p:nvPr/>
        </p:nvSpPr>
        <p:spPr>
          <a:xfrm>
            <a:off x="5349240" y="6510528"/>
            <a:ext cx="411480" cy="201168"/>
          </a:xfrm>
          <a:prstGeom prst="rect">
            <a:avLst/>
          </a:prstGeom>
          <a:noFill/>
          <a:ln/>
        </p:spPr>
        <p:txBody>
          <a:bodyPr wrap="square" lIns="0" tIns="0" rIns="0" bIns="0" rtlCol="0" anchor="ctr">
            <a:normAutofit fontScale="92500" lnSpcReduction="20000"/>
          </a:bodyPr>
          <a:lstStyle/>
          <a:p>
            <a:pPr marL="0" indent="0" algn="r">
              <a:buNone/>
            </a:pPr>
            <a:r>
              <a:rPr lang="en-US" sz="550" dirty="0">
                <a:solidFill>
                  <a:srgbClr val="5C6470"/>
                </a:solidFill>
                <a:latin typeface="Aptos" pitchFamily="34" charset="0"/>
                <a:ea typeface="Aptos" pitchFamily="34" charset="-122"/>
                <a:cs typeface="Aptos" pitchFamily="34" charset="-120"/>
              </a:rPr>
              <a:t>Fla. Stat. § 448.095 / Fla. CFO / EEOC</a:t>
            </a:r>
            <a:endParaRPr lang="en-US" sz="5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fontScale="92500" lnSpcReduction="20000"/>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Restrictive covenants and noncompetes</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A restriction is not a substitute for protecting business assets correctly.</a:t>
            </a:r>
            <a:endParaRPr lang="en-US" sz="1250" dirty="0"/>
          </a:p>
        </p:txBody>
      </p:sp>
      <p:sp>
        <p:nvSpPr>
          <p:cNvPr id="4" name="Text 2"/>
          <p:cNvSpPr/>
          <p:nvPr/>
        </p:nvSpPr>
        <p:spPr>
          <a:xfrm>
            <a:off x="713232" y="1691640"/>
            <a:ext cx="5074920" cy="4206240"/>
          </a:xfrm>
          <a:prstGeom prst="rect">
            <a:avLst/>
          </a:prstGeom>
          <a:noFill/>
          <a:ln/>
        </p:spPr>
        <p:txBody>
          <a:bodyPr wrap="square" lIns="381" tIns="381" rIns="381" bIns="381" rtlCol="0" anchor="t">
            <a:normAutofit/>
          </a:bodyPr>
          <a:lstStyle/>
          <a:p>
            <a:pPr marL="152400" indent="-152400">
              <a:buSzPct val="100000"/>
              <a:buChar char="•"/>
            </a:pPr>
            <a:r>
              <a:rPr lang="en-US" sz="1700" dirty="0">
                <a:solidFill>
                  <a:srgbClr val="1D2939"/>
                </a:solidFill>
                <a:latin typeface="Aptos" pitchFamily="34" charset="0"/>
                <a:ea typeface="Aptos" pitchFamily="34" charset="-122"/>
                <a:cs typeface="Aptos" pitchFamily="34" charset="-120"/>
              </a:rPr>
              <a:t>The FTC noncompete rule is not in effect and is not enforceable.</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Florida restrictive covenants are evaluated under Section 542.335, including legitimate business interests and reasonable scope.</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Nonsolicitation, confidentiality, trade secret, and return-of-property provisions may be more targeted than a broad noncompete.</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Use restrictions carefully and tailor them to the role, information, customers, and geography.</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Monitor federal and Florida changes before relying on old forms.</a:t>
            </a:r>
            <a:endParaRPr lang="en-US" sz="1700" dirty="0"/>
          </a:p>
        </p:txBody>
      </p:sp>
      <p:pic>
        <p:nvPicPr>
          <p:cNvPr id="5" name="Image 0" descr="/mnt/data/crop_right_a_realistic_cleanly_illustrated_office_scene_view.png"/>
          <p:cNvPicPr>
            <a:picLocks noChangeAspect="1"/>
          </p:cNvPicPr>
          <p:nvPr/>
        </p:nvPicPr>
        <p:blipFill>
          <a:blip r:embed="rId3"/>
          <a:stretch>
            <a:fillRect/>
          </a:stretch>
        </p:blipFill>
        <p:spPr>
          <a:xfrm>
            <a:off x="6446520" y="411480"/>
            <a:ext cx="5074920" cy="5669280"/>
          </a:xfrm>
          <a:prstGeom prst="rect">
            <a:avLst/>
          </a:prstGeom>
        </p:spPr>
      </p:pic>
      <p:sp>
        <p:nvSpPr>
          <p:cNvPr id="6" name="Text 3"/>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7" name="Text 4"/>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32</a:t>
            </a:r>
            <a:endParaRPr lang="en-US" sz="650" dirty="0"/>
          </a:p>
        </p:txBody>
      </p:sp>
      <p:sp>
        <p:nvSpPr>
          <p:cNvPr id="8" name="Text 5"/>
          <p:cNvSpPr/>
          <p:nvPr/>
        </p:nvSpPr>
        <p:spPr>
          <a:xfrm>
            <a:off x="5349240" y="6510528"/>
            <a:ext cx="411480" cy="201168"/>
          </a:xfrm>
          <a:prstGeom prst="rect">
            <a:avLst/>
          </a:prstGeom>
          <a:noFill/>
          <a:ln/>
        </p:spPr>
        <p:txBody>
          <a:bodyPr wrap="square" lIns="0" tIns="0" rIns="0" bIns="0" rtlCol="0" anchor="ctr">
            <a:normAutofit fontScale="92500"/>
          </a:bodyPr>
          <a:lstStyle/>
          <a:p>
            <a:pPr marL="0" indent="0" algn="r">
              <a:buNone/>
            </a:pPr>
            <a:r>
              <a:rPr lang="en-US" sz="550" dirty="0">
                <a:solidFill>
                  <a:srgbClr val="5C6470"/>
                </a:solidFill>
                <a:latin typeface="Aptos" pitchFamily="34" charset="0"/>
                <a:ea typeface="Aptos" pitchFamily="34" charset="-122"/>
                <a:cs typeface="Aptos" pitchFamily="34" charset="-120"/>
              </a:rPr>
              <a:t>FTC / Fla. Stat. § 542.335</a:t>
            </a:r>
            <a:endParaRPr lang="en-US" sz="5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3">
    <p:bg>
      <p:bgPr>
        <a:solidFill>
          <a:srgbClr val="17324D"/>
        </a:solidFill>
        <a:effectLst/>
      </p:bgPr>
    </p:bg>
    <p:spTree>
      <p:nvGrpSpPr>
        <p:cNvPr id="1" name=""/>
        <p:cNvGrpSpPr/>
        <p:nvPr/>
      </p:nvGrpSpPr>
      <p:grpSpPr>
        <a:xfrm>
          <a:off x="0" y="0"/>
          <a:ext cx="0" cy="0"/>
          <a:chOff x="0" y="0"/>
          <a:chExt cx="0" cy="0"/>
        </a:xfrm>
      </p:grpSpPr>
      <p:pic>
        <p:nvPicPr>
          <p:cNvPr id="2" name="Image 0" descr="/mnt/data/crop_section_a_realistic_clean_modern_office_conference_room_batch_6.png"/>
          <p:cNvPicPr>
            <a:picLocks noChangeAspect="1"/>
          </p:cNvPicPr>
          <p:nvPr/>
        </p:nvPicPr>
        <p:blipFill>
          <a:blip r:embed="rId3"/>
          <a:stretch>
            <a:fillRect/>
          </a:stretch>
        </p:blipFill>
        <p:spPr>
          <a:xfrm>
            <a:off x="5897880" y="0"/>
            <a:ext cx="6291072" cy="6858000"/>
          </a:xfrm>
          <a:prstGeom prst="rect">
            <a:avLst/>
          </a:prstGeom>
        </p:spPr>
      </p:pic>
      <p:sp>
        <p:nvSpPr>
          <p:cNvPr id="3" name="Text 0"/>
          <p:cNvSpPr/>
          <p:nvPr/>
        </p:nvSpPr>
        <p:spPr>
          <a:xfrm>
            <a:off x="640080" y="1417320"/>
            <a:ext cx="4800600" cy="1188720"/>
          </a:xfrm>
          <a:prstGeom prst="rect">
            <a:avLst/>
          </a:prstGeom>
          <a:noFill/>
          <a:ln/>
        </p:spPr>
        <p:txBody>
          <a:bodyPr wrap="square" lIns="254" tIns="254" rIns="254" bIns="254" rtlCol="0" anchor="ctr">
            <a:normAutofit/>
          </a:bodyPr>
          <a:lstStyle/>
          <a:p>
            <a:pPr marL="0" indent="0">
              <a:buNone/>
            </a:pPr>
            <a:r>
              <a:rPr lang="en-US" sz="3400" b="1" dirty="0">
                <a:solidFill>
                  <a:srgbClr val="FFFFFF"/>
                </a:solidFill>
                <a:latin typeface="Aptos Display" pitchFamily="34" charset="0"/>
                <a:ea typeface="Aptos Display" pitchFamily="34" charset="-122"/>
                <a:cs typeface="Aptos Display" pitchFamily="34" charset="-120"/>
              </a:rPr>
              <a:t>6. When a dispute arises</a:t>
            </a:r>
            <a:endParaRPr lang="en-US" sz="3400" dirty="0"/>
          </a:p>
        </p:txBody>
      </p:sp>
      <p:sp>
        <p:nvSpPr>
          <p:cNvPr id="4" name="Text 1"/>
          <p:cNvSpPr/>
          <p:nvPr/>
        </p:nvSpPr>
        <p:spPr>
          <a:xfrm>
            <a:off x="658368" y="2834640"/>
            <a:ext cx="4754880" cy="914400"/>
          </a:xfrm>
          <a:prstGeom prst="rect">
            <a:avLst/>
          </a:prstGeom>
          <a:noFill/>
          <a:ln/>
        </p:spPr>
        <p:txBody>
          <a:bodyPr wrap="square" lIns="254" tIns="254" rIns="254" bIns="254" rtlCol="0" anchor="ctr">
            <a:normAutofit/>
          </a:bodyPr>
          <a:lstStyle/>
          <a:p>
            <a:pPr marL="0" indent="0">
              <a:buNone/>
            </a:pPr>
            <a:r>
              <a:rPr lang="en-US" sz="1600" dirty="0">
                <a:solidFill>
                  <a:srgbClr val="E8DDD1"/>
                </a:solidFill>
                <a:latin typeface="Aptos" pitchFamily="34" charset="0"/>
                <a:ea typeface="Aptos" pitchFamily="34" charset="-122"/>
                <a:cs typeface="Aptos" pitchFamily="34" charset="-120"/>
              </a:rPr>
              <a:t>The goal is not always to sue. The goal is to preserve leverage and choose the right path.</a:t>
            </a:r>
            <a:endParaRPr lang="en-US" sz="1600" dirty="0"/>
          </a:p>
        </p:txBody>
      </p:sp>
      <p:sp>
        <p:nvSpPr>
          <p:cNvPr id="5" name="Text 2"/>
          <p:cNvSpPr/>
          <p:nvPr/>
        </p:nvSpPr>
        <p:spPr>
          <a:xfrm>
            <a:off x="676656" y="6263640"/>
            <a:ext cx="4389120" cy="219456"/>
          </a:xfrm>
          <a:prstGeom prst="rect">
            <a:avLst/>
          </a:prstGeom>
          <a:noFill/>
          <a:ln/>
        </p:spPr>
        <p:txBody>
          <a:bodyPr wrap="square" lIns="0" tIns="0" rIns="0" bIns="0" rtlCol="0" anchor="ctr"/>
          <a:lstStyle/>
          <a:p>
            <a:pPr marL="0" indent="0">
              <a:buNone/>
            </a:pPr>
            <a:r>
              <a:rPr lang="en-US" sz="750" dirty="0">
                <a:solidFill>
                  <a:srgbClr val="E8DDD1"/>
                </a:solidFill>
                <a:latin typeface="Aptos" pitchFamily="34" charset="0"/>
                <a:ea typeface="Aptos" pitchFamily="34" charset="-122"/>
                <a:cs typeface="Aptos" pitchFamily="34" charset="-120"/>
              </a:rPr>
              <a:t>Florida business owner legal foundations</a:t>
            </a:r>
            <a:endParaRPr lang="en-US" sz="750" dirty="0"/>
          </a:p>
        </p:txBody>
      </p:sp>
      <p:sp>
        <p:nvSpPr>
          <p:cNvPr id="6" name="Text 3"/>
          <p:cNvSpPr/>
          <p:nvPr/>
        </p:nvSpPr>
        <p:spPr>
          <a:xfrm>
            <a:off x="5257800" y="6263640"/>
            <a:ext cx="274320" cy="219456"/>
          </a:xfrm>
          <a:prstGeom prst="rect">
            <a:avLst/>
          </a:prstGeom>
          <a:noFill/>
          <a:ln/>
        </p:spPr>
        <p:txBody>
          <a:bodyPr wrap="square" lIns="0" tIns="0" rIns="0" bIns="0" rtlCol="0" anchor="ctr"/>
          <a:lstStyle/>
          <a:p>
            <a:pPr marL="0" indent="0" algn="r">
              <a:buNone/>
            </a:pPr>
            <a:r>
              <a:rPr lang="en-US" sz="750" dirty="0">
                <a:solidFill>
                  <a:srgbClr val="E8DDD1"/>
                </a:solidFill>
                <a:latin typeface="Aptos" pitchFamily="34" charset="0"/>
                <a:ea typeface="Aptos" pitchFamily="34" charset="-122"/>
                <a:cs typeface="Aptos" pitchFamily="34" charset="-120"/>
              </a:rPr>
              <a:t>33</a:t>
            </a:r>
            <a:endParaRPr lang="en-US" sz="7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fontScale="92500" lnSpcReduction="20000"/>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Early warning signs of a business dispute</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The sooner the business recognizes the pattern, the more options it usually has.</a:t>
            </a:r>
            <a:endParaRPr lang="en-US" sz="1250" dirty="0"/>
          </a:p>
        </p:txBody>
      </p:sp>
      <p:sp>
        <p:nvSpPr>
          <p:cNvPr id="4" name="Text 2"/>
          <p:cNvSpPr/>
          <p:nvPr/>
        </p:nvSpPr>
        <p:spPr>
          <a:xfrm>
            <a:off x="713232" y="1691640"/>
            <a:ext cx="5074920" cy="4206240"/>
          </a:xfrm>
          <a:prstGeom prst="rect">
            <a:avLst/>
          </a:prstGeom>
          <a:noFill/>
          <a:ln/>
        </p:spPr>
        <p:txBody>
          <a:bodyPr wrap="square" lIns="381" tIns="381" rIns="381" bIns="381" rtlCol="0" anchor="t">
            <a:normAutofit/>
          </a:bodyPr>
          <a:lstStyle/>
          <a:p>
            <a:pPr marL="152400" indent="-152400">
              <a:buSzPct val="100000"/>
              <a:buChar char="•"/>
            </a:pPr>
            <a:r>
              <a:rPr lang="en-US" sz="1700" dirty="0">
                <a:solidFill>
                  <a:srgbClr val="1D2939"/>
                </a:solidFill>
                <a:latin typeface="Aptos" pitchFamily="34" charset="0"/>
                <a:ea typeface="Aptos" pitchFamily="34" charset="-122"/>
                <a:cs typeface="Aptos" pitchFamily="34" charset="-120"/>
              </a:rPr>
              <a:t>Payment delays or changing excuses.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Scope creep without written change orders.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A partner stops communicating or starts excluding others.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A key employee or vendor takes information or relationships.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A customer complaint becomes a chargeback, review campaign, or demand.</a:t>
            </a:r>
            <a:endParaRPr lang="en-US" sz="1700" dirty="0"/>
          </a:p>
        </p:txBody>
      </p:sp>
      <p:pic>
        <p:nvPicPr>
          <p:cNvPr id="5" name="Image 0" descr="/mnt/data/crop_right_a_realistic_clean_modern_office_conference_room_batch_6.png"/>
          <p:cNvPicPr>
            <a:picLocks noChangeAspect="1"/>
          </p:cNvPicPr>
          <p:nvPr/>
        </p:nvPicPr>
        <p:blipFill>
          <a:blip r:embed="rId3"/>
          <a:stretch>
            <a:fillRect/>
          </a:stretch>
        </p:blipFill>
        <p:spPr>
          <a:xfrm>
            <a:off x="6446520" y="411480"/>
            <a:ext cx="5074920" cy="5669280"/>
          </a:xfrm>
          <a:prstGeom prst="rect">
            <a:avLst/>
          </a:prstGeom>
        </p:spPr>
      </p:pic>
      <p:sp>
        <p:nvSpPr>
          <p:cNvPr id="6" name="Text 3"/>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7" name="Text 4"/>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34</a:t>
            </a:r>
            <a:endParaRPr lang="en-US" sz="6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fontScale="92500" lnSpcReduction="20000"/>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Demand letter, negotiation, mediation, arbitration, litigation</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Different tools solve different problems.</a:t>
            </a:r>
            <a:endParaRPr lang="en-US" sz="1250" dirty="0"/>
          </a:p>
        </p:txBody>
      </p:sp>
      <p:sp>
        <p:nvSpPr>
          <p:cNvPr id="4" name="Text 2"/>
          <p:cNvSpPr/>
          <p:nvPr/>
        </p:nvSpPr>
        <p:spPr>
          <a:xfrm>
            <a:off x="685800" y="1600200"/>
            <a:ext cx="4983480" cy="320040"/>
          </a:xfrm>
          <a:prstGeom prst="rect">
            <a:avLst/>
          </a:prstGeom>
          <a:noFill/>
          <a:ln/>
        </p:spPr>
        <p:txBody>
          <a:bodyPr wrap="square" lIns="254" tIns="254" rIns="254" bIns="254" rtlCol="0" anchor="ctr"/>
          <a:lstStyle/>
          <a:p>
            <a:pPr marL="0" indent="0">
              <a:buNone/>
            </a:pPr>
            <a:r>
              <a:rPr lang="en-US" sz="1600" b="1" dirty="0">
                <a:solidFill>
                  <a:srgbClr val="17324D"/>
                </a:solidFill>
              </a:rPr>
              <a:t>Lower-cost tools</a:t>
            </a:r>
            <a:endParaRPr lang="en-US" sz="1600" dirty="0"/>
          </a:p>
        </p:txBody>
      </p:sp>
      <p:sp>
        <p:nvSpPr>
          <p:cNvPr id="5" name="Text 3"/>
          <p:cNvSpPr/>
          <p:nvPr/>
        </p:nvSpPr>
        <p:spPr>
          <a:xfrm>
            <a:off x="713232" y="2029968"/>
            <a:ext cx="5074920" cy="3886200"/>
          </a:xfrm>
          <a:prstGeom prst="rect">
            <a:avLst/>
          </a:prstGeom>
          <a:noFill/>
          <a:ln/>
        </p:spPr>
        <p:txBody>
          <a:bodyPr wrap="square" lIns="381" tIns="381" rIns="381" bIns="381" rtlCol="0" anchor="t">
            <a:normAutofit/>
          </a:bodyPr>
          <a:lstStyle/>
          <a:p>
            <a:pPr marL="152400" indent="-152400">
              <a:buSzPct val="100000"/>
              <a:buChar char="•"/>
            </a:pPr>
            <a:r>
              <a:rPr lang="en-US" sz="1550" dirty="0">
                <a:solidFill>
                  <a:srgbClr val="1D2939"/>
                </a:solidFill>
                <a:latin typeface="Aptos" pitchFamily="34" charset="0"/>
                <a:ea typeface="Aptos" pitchFamily="34" charset="-122"/>
                <a:cs typeface="Aptos" pitchFamily="34" charset="-120"/>
              </a:rPr>
              <a:t>Direct executive-to-executive communication.</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Written notice and demand.</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Structured negotiation.</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Mediation.</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Preservation and settlement discussions.</a:t>
            </a:r>
            <a:endParaRPr lang="en-US" sz="1550" dirty="0"/>
          </a:p>
        </p:txBody>
      </p:sp>
      <p:sp>
        <p:nvSpPr>
          <p:cNvPr id="6" name="Text 4"/>
          <p:cNvSpPr/>
          <p:nvPr/>
        </p:nvSpPr>
        <p:spPr>
          <a:xfrm>
            <a:off x="6400800" y="1600200"/>
            <a:ext cx="4983480" cy="320040"/>
          </a:xfrm>
          <a:prstGeom prst="rect">
            <a:avLst/>
          </a:prstGeom>
          <a:noFill/>
          <a:ln/>
        </p:spPr>
        <p:txBody>
          <a:bodyPr wrap="square" lIns="254" tIns="254" rIns="254" bIns="254" rtlCol="0" anchor="ctr"/>
          <a:lstStyle/>
          <a:p>
            <a:pPr marL="0" indent="0">
              <a:buNone/>
            </a:pPr>
            <a:r>
              <a:rPr lang="en-US" sz="1600" b="1" dirty="0">
                <a:solidFill>
                  <a:srgbClr val="17324D"/>
                </a:solidFill>
              </a:rPr>
              <a:t>Formal tools</a:t>
            </a:r>
            <a:endParaRPr lang="en-US" sz="1600" dirty="0"/>
          </a:p>
        </p:txBody>
      </p:sp>
      <p:sp>
        <p:nvSpPr>
          <p:cNvPr id="7" name="Text 5"/>
          <p:cNvSpPr/>
          <p:nvPr/>
        </p:nvSpPr>
        <p:spPr>
          <a:xfrm>
            <a:off x="6428232" y="2029968"/>
            <a:ext cx="5074920" cy="3886200"/>
          </a:xfrm>
          <a:prstGeom prst="rect">
            <a:avLst/>
          </a:prstGeom>
          <a:noFill/>
          <a:ln/>
        </p:spPr>
        <p:txBody>
          <a:bodyPr wrap="square" lIns="381" tIns="381" rIns="381" bIns="381" rtlCol="0" anchor="t">
            <a:normAutofit/>
          </a:bodyPr>
          <a:lstStyle/>
          <a:p>
            <a:pPr marL="152400" indent="-152400">
              <a:buSzPct val="100000"/>
              <a:buChar char="•"/>
            </a:pPr>
            <a:r>
              <a:rPr lang="en-US" sz="1550" dirty="0">
                <a:solidFill>
                  <a:srgbClr val="1D2939"/>
                </a:solidFill>
                <a:latin typeface="Aptos" pitchFamily="34" charset="0"/>
                <a:ea typeface="Aptos" pitchFamily="34" charset="-122"/>
                <a:cs typeface="Aptos" pitchFamily="34" charset="-120"/>
              </a:rPr>
              <a:t>Arbitration if required or strategic.</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Court litigation.</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Emergency injunction where appropriate.</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Collections and post-judgment work.</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Business divorce or dissolution proceedings.</a:t>
            </a:r>
            <a:endParaRPr lang="en-US" sz="1550" dirty="0"/>
          </a:p>
        </p:txBody>
      </p:sp>
      <p:sp>
        <p:nvSpPr>
          <p:cNvPr id="8" name="Text 6"/>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9" name="Text 7"/>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35</a:t>
            </a:r>
            <a:endParaRPr lang="en-US" sz="6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fontScale="92500"/>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Litigation readiness: preserve leverage</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Even when litigation is unlikely, act as though documents may matter later.</a:t>
            </a:r>
            <a:endParaRPr lang="en-US" sz="1250" dirty="0"/>
          </a:p>
        </p:txBody>
      </p:sp>
      <p:sp>
        <p:nvSpPr>
          <p:cNvPr id="4" name="Text 2"/>
          <p:cNvSpPr/>
          <p:nvPr/>
        </p:nvSpPr>
        <p:spPr>
          <a:xfrm>
            <a:off x="713232" y="1691640"/>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5" name="Text 3"/>
          <p:cNvSpPr/>
          <p:nvPr/>
        </p:nvSpPr>
        <p:spPr>
          <a:xfrm>
            <a:off x="1042416" y="1682496"/>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Save signed contracts</a:t>
            </a:r>
            <a:endParaRPr lang="en-US" sz="1240" dirty="0"/>
          </a:p>
        </p:txBody>
      </p:sp>
      <p:sp>
        <p:nvSpPr>
          <p:cNvPr id="6" name="Text 4"/>
          <p:cNvSpPr/>
          <p:nvPr/>
        </p:nvSpPr>
        <p:spPr>
          <a:xfrm>
            <a:off x="713232" y="2258568"/>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7" name="Text 5"/>
          <p:cNvSpPr/>
          <p:nvPr/>
        </p:nvSpPr>
        <p:spPr>
          <a:xfrm>
            <a:off x="1042416" y="2249424"/>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Save amendments and change orders</a:t>
            </a:r>
            <a:endParaRPr lang="en-US" sz="1240" dirty="0"/>
          </a:p>
        </p:txBody>
      </p:sp>
      <p:sp>
        <p:nvSpPr>
          <p:cNvPr id="8" name="Text 6"/>
          <p:cNvSpPr/>
          <p:nvPr/>
        </p:nvSpPr>
        <p:spPr>
          <a:xfrm>
            <a:off x="713232" y="2825496"/>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9" name="Text 7"/>
          <p:cNvSpPr/>
          <p:nvPr/>
        </p:nvSpPr>
        <p:spPr>
          <a:xfrm>
            <a:off x="1042416" y="2816352"/>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Preserve emails and texts</a:t>
            </a:r>
            <a:endParaRPr lang="en-US" sz="1240" dirty="0"/>
          </a:p>
        </p:txBody>
      </p:sp>
      <p:sp>
        <p:nvSpPr>
          <p:cNvPr id="10" name="Text 8"/>
          <p:cNvSpPr/>
          <p:nvPr/>
        </p:nvSpPr>
        <p:spPr>
          <a:xfrm>
            <a:off x="713232" y="3392424"/>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1" name="Text 9"/>
          <p:cNvSpPr/>
          <p:nvPr/>
        </p:nvSpPr>
        <p:spPr>
          <a:xfrm>
            <a:off x="1042416" y="3383280"/>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Avoid deleting accounts or threads</a:t>
            </a:r>
            <a:endParaRPr lang="en-US" sz="1240" dirty="0"/>
          </a:p>
        </p:txBody>
      </p:sp>
      <p:sp>
        <p:nvSpPr>
          <p:cNvPr id="12" name="Text 10"/>
          <p:cNvSpPr/>
          <p:nvPr/>
        </p:nvSpPr>
        <p:spPr>
          <a:xfrm>
            <a:off x="4160520" y="1691640"/>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3" name="Text 11"/>
          <p:cNvSpPr/>
          <p:nvPr/>
        </p:nvSpPr>
        <p:spPr>
          <a:xfrm>
            <a:off x="4489704" y="1682496"/>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Keep invoices and payment records</a:t>
            </a:r>
            <a:endParaRPr lang="en-US" sz="1240" dirty="0"/>
          </a:p>
        </p:txBody>
      </p:sp>
      <p:sp>
        <p:nvSpPr>
          <p:cNvPr id="14" name="Text 12"/>
          <p:cNvSpPr/>
          <p:nvPr/>
        </p:nvSpPr>
        <p:spPr>
          <a:xfrm>
            <a:off x="4160520" y="2258568"/>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5" name="Text 13"/>
          <p:cNvSpPr/>
          <p:nvPr/>
        </p:nvSpPr>
        <p:spPr>
          <a:xfrm>
            <a:off x="4489704" y="2249424"/>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Document phone calls with follow-up emails</a:t>
            </a:r>
            <a:endParaRPr lang="en-US" sz="1240" dirty="0"/>
          </a:p>
        </p:txBody>
      </p:sp>
      <p:sp>
        <p:nvSpPr>
          <p:cNvPr id="16" name="Text 14"/>
          <p:cNvSpPr/>
          <p:nvPr/>
        </p:nvSpPr>
        <p:spPr>
          <a:xfrm>
            <a:off x="4160520" y="2825496"/>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7" name="Text 15"/>
          <p:cNvSpPr/>
          <p:nvPr/>
        </p:nvSpPr>
        <p:spPr>
          <a:xfrm>
            <a:off x="4489704" y="2816352"/>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Identify witnesses early</a:t>
            </a:r>
            <a:endParaRPr lang="en-US" sz="1240" dirty="0"/>
          </a:p>
        </p:txBody>
      </p:sp>
      <p:sp>
        <p:nvSpPr>
          <p:cNvPr id="18" name="Text 16"/>
          <p:cNvSpPr/>
          <p:nvPr/>
        </p:nvSpPr>
        <p:spPr>
          <a:xfrm>
            <a:off x="4160520" y="3392424"/>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9" name="Text 17"/>
          <p:cNvSpPr/>
          <p:nvPr/>
        </p:nvSpPr>
        <p:spPr>
          <a:xfrm>
            <a:off x="4489704" y="3383280"/>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Keep damaged products or evidence</a:t>
            </a:r>
            <a:endParaRPr lang="en-US" sz="1240" dirty="0"/>
          </a:p>
        </p:txBody>
      </p:sp>
      <p:sp>
        <p:nvSpPr>
          <p:cNvPr id="20" name="Text 18"/>
          <p:cNvSpPr/>
          <p:nvPr/>
        </p:nvSpPr>
        <p:spPr>
          <a:xfrm>
            <a:off x="7607808" y="1691640"/>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21" name="Text 19"/>
          <p:cNvSpPr/>
          <p:nvPr/>
        </p:nvSpPr>
        <p:spPr>
          <a:xfrm>
            <a:off x="7936992" y="1682496"/>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Calendar deadlines and notice dates</a:t>
            </a:r>
            <a:endParaRPr lang="en-US" sz="1240" dirty="0"/>
          </a:p>
        </p:txBody>
      </p:sp>
      <p:sp>
        <p:nvSpPr>
          <p:cNvPr id="22" name="Text 20"/>
          <p:cNvSpPr/>
          <p:nvPr/>
        </p:nvSpPr>
        <p:spPr>
          <a:xfrm>
            <a:off x="7607808" y="2258568"/>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23" name="Text 21"/>
          <p:cNvSpPr/>
          <p:nvPr/>
        </p:nvSpPr>
        <p:spPr>
          <a:xfrm>
            <a:off x="7936992" y="2249424"/>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Avoid threats you do not intend to carry out</a:t>
            </a:r>
            <a:endParaRPr lang="en-US" sz="1240" dirty="0"/>
          </a:p>
        </p:txBody>
      </p:sp>
      <p:sp>
        <p:nvSpPr>
          <p:cNvPr id="24" name="Text 22"/>
          <p:cNvSpPr/>
          <p:nvPr/>
        </p:nvSpPr>
        <p:spPr>
          <a:xfrm>
            <a:off x="7607808" y="2825496"/>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25" name="Text 23"/>
          <p:cNvSpPr/>
          <p:nvPr/>
        </p:nvSpPr>
        <p:spPr>
          <a:xfrm>
            <a:off x="7936992" y="2816352"/>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Separate facts from emotions</a:t>
            </a:r>
            <a:endParaRPr lang="en-US" sz="1240" dirty="0"/>
          </a:p>
        </p:txBody>
      </p:sp>
      <p:sp>
        <p:nvSpPr>
          <p:cNvPr id="26" name="Text 24"/>
          <p:cNvSpPr/>
          <p:nvPr/>
        </p:nvSpPr>
        <p:spPr>
          <a:xfrm>
            <a:off x="7607808" y="3392424"/>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27" name="Text 25"/>
          <p:cNvSpPr/>
          <p:nvPr/>
        </p:nvSpPr>
        <p:spPr>
          <a:xfrm>
            <a:off x="7936992" y="3383280"/>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Evaluate business cost, not only legal position</a:t>
            </a:r>
            <a:endParaRPr lang="en-US" sz="1240" dirty="0"/>
          </a:p>
        </p:txBody>
      </p:sp>
      <p:sp>
        <p:nvSpPr>
          <p:cNvPr id="28" name="Text 26"/>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29" name="Text 27"/>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36</a:t>
            </a:r>
            <a:endParaRPr lang="en-US" sz="6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fontScale="92500" lnSpcReduction="20000"/>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Dispute strategy: business questions first</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Legal strength matters, but business judgment drives the decision.</a:t>
            </a:r>
            <a:endParaRPr lang="en-US" sz="1250" dirty="0"/>
          </a:p>
        </p:txBody>
      </p:sp>
      <p:sp>
        <p:nvSpPr>
          <p:cNvPr id="4" name="Text 2"/>
          <p:cNvSpPr/>
          <p:nvPr/>
        </p:nvSpPr>
        <p:spPr>
          <a:xfrm>
            <a:off x="713232" y="1691640"/>
            <a:ext cx="5074920" cy="4206240"/>
          </a:xfrm>
          <a:prstGeom prst="rect">
            <a:avLst/>
          </a:prstGeom>
          <a:noFill/>
          <a:ln/>
        </p:spPr>
        <p:txBody>
          <a:bodyPr wrap="square" lIns="381" tIns="381" rIns="381" bIns="381" rtlCol="0" anchor="t">
            <a:normAutofit/>
          </a:bodyPr>
          <a:lstStyle/>
          <a:p>
            <a:pPr marL="152400" indent="-152400">
              <a:buSzPct val="100000"/>
              <a:buChar char="•"/>
            </a:pPr>
            <a:r>
              <a:rPr lang="en-US" sz="1700" dirty="0">
                <a:solidFill>
                  <a:srgbClr val="1D2939"/>
                </a:solidFill>
                <a:latin typeface="Aptos" pitchFamily="34" charset="0"/>
                <a:ea typeface="Aptos" pitchFamily="34" charset="-122"/>
                <a:cs typeface="Aptos" pitchFamily="34" charset="-120"/>
              </a:rPr>
              <a:t>What outcome would actually solve the business problem?</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How much money, time, and attention is at stake?</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Is the relationship worth preserving?</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Is there insurance, indemnity, personal guarantee, or fee-shifting language?</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What evidence would a neutral decision maker see?</a:t>
            </a:r>
            <a:endParaRPr lang="en-US" sz="1700" dirty="0"/>
          </a:p>
        </p:txBody>
      </p:sp>
      <p:pic>
        <p:nvPicPr>
          <p:cNvPr id="5" name="Image 0" descr="/mnt/data/crop_right_a_realistic_clean_modern_office_conference_room_batch_6.png"/>
          <p:cNvPicPr>
            <a:picLocks noChangeAspect="1"/>
          </p:cNvPicPr>
          <p:nvPr/>
        </p:nvPicPr>
        <p:blipFill>
          <a:blip r:embed="rId3"/>
          <a:stretch>
            <a:fillRect/>
          </a:stretch>
        </p:blipFill>
        <p:spPr>
          <a:xfrm>
            <a:off x="6446520" y="411480"/>
            <a:ext cx="5074920" cy="5669280"/>
          </a:xfrm>
          <a:prstGeom prst="rect">
            <a:avLst/>
          </a:prstGeom>
        </p:spPr>
      </p:pic>
      <p:sp>
        <p:nvSpPr>
          <p:cNvPr id="6" name="Text 3"/>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7" name="Text 4"/>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37</a:t>
            </a:r>
            <a:endParaRPr lang="en-US" sz="6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name="Slide 38">
    <p:bg>
      <p:bgPr>
        <a:solidFill>
          <a:srgbClr val="17324D"/>
        </a:solidFill>
        <a:effectLst/>
      </p:bgPr>
    </p:bg>
    <p:spTree>
      <p:nvGrpSpPr>
        <p:cNvPr id="1" name=""/>
        <p:cNvGrpSpPr/>
        <p:nvPr/>
      </p:nvGrpSpPr>
      <p:grpSpPr>
        <a:xfrm>
          <a:off x="0" y="0"/>
          <a:ext cx="0" cy="0"/>
          <a:chOff x="0" y="0"/>
          <a:chExt cx="0" cy="0"/>
        </a:xfrm>
      </p:grpSpPr>
      <p:pic>
        <p:nvPicPr>
          <p:cNvPr id="2" name="Image 0" descr="/mnt/data/crop_section_a_bright_modern_office_conference_room_scene_with_batch_1.png"/>
          <p:cNvPicPr>
            <a:picLocks noChangeAspect="1"/>
          </p:cNvPicPr>
          <p:nvPr/>
        </p:nvPicPr>
        <p:blipFill>
          <a:blip r:embed="rId3"/>
          <a:stretch>
            <a:fillRect/>
          </a:stretch>
        </p:blipFill>
        <p:spPr>
          <a:xfrm>
            <a:off x="5897880" y="0"/>
            <a:ext cx="6291072" cy="6858000"/>
          </a:xfrm>
          <a:prstGeom prst="rect">
            <a:avLst/>
          </a:prstGeom>
        </p:spPr>
      </p:pic>
      <p:sp>
        <p:nvSpPr>
          <p:cNvPr id="3" name="Text 0"/>
          <p:cNvSpPr/>
          <p:nvPr/>
        </p:nvSpPr>
        <p:spPr>
          <a:xfrm>
            <a:off x="640080" y="1417320"/>
            <a:ext cx="4800600" cy="1188720"/>
          </a:xfrm>
          <a:prstGeom prst="rect">
            <a:avLst/>
          </a:prstGeom>
          <a:noFill/>
          <a:ln/>
        </p:spPr>
        <p:txBody>
          <a:bodyPr wrap="square" lIns="254" tIns="254" rIns="254" bIns="254" rtlCol="0" anchor="ctr">
            <a:normAutofit/>
          </a:bodyPr>
          <a:lstStyle/>
          <a:p>
            <a:pPr marL="0" indent="0">
              <a:buNone/>
            </a:pPr>
            <a:r>
              <a:rPr lang="en-US" sz="3400" b="1" dirty="0">
                <a:solidFill>
                  <a:srgbClr val="FFFFFF"/>
                </a:solidFill>
                <a:latin typeface="Aptos Display" pitchFamily="34" charset="0"/>
                <a:ea typeface="Aptos Display" pitchFamily="34" charset="-122"/>
                <a:cs typeface="Aptos Display" pitchFamily="34" charset="-120"/>
              </a:rPr>
              <a:t>7. Technology, AI, and the 30-day action plan</a:t>
            </a:r>
            <a:endParaRPr lang="en-US" sz="3400" dirty="0"/>
          </a:p>
        </p:txBody>
      </p:sp>
      <p:sp>
        <p:nvSpPr>
          <p:cNvPr id="4" name="Text 1"/>
          <p:cNvSpPr/>
          <p:nvPr/>
        </p:nvSpPr>
        <p:spPr>
          <a:xfrm>
            <a:off x="658368" y="2834640"/>
            <a:ext cx="4754880" cy="914400"/>
          </a:xfrm>
          <a:prstGeom prst="rect">
            <a:avLst/>
          </a:prstGeom>
          <a:noFill/>
          <a:ln/>
        </p:spPr>
        <p:txBody>
          <a:bodyPr wrap="square" lIns="254" tIns="254" rIns="254" bIns="254" rtlCol="0" anchor="ctr">
            <a:normAutofit/>
          </a:bodyPr>
          <a:lstStyle/>
          <a:p>
            <a:pPr marL="0" indent="0">
              <a:buNone/>
            </a:pPr>
            <a:r>
              <a:rPr lang="en-US" sz="1600" dirty="0">
                <a:solidFill>
                  <a:srgbClr val="E8DDD1"/>
                </a:solidFill>
                <a:latin typeface="Aptos" pitchFamily="34" charset="0"/>
                <a:ea typeface="Aptos" pitchFamily="34" charset="-122"/>
                <a:cs typeface="Aptos" pitchFamily="34" charset="-120"/>
              </a:rPr>
              <a:t>Modern businesses move quickly. Legal clarity needs to keep pace.</a:t>
            </a:r>
            <a:endParaRPr lang="en-US" sz="1600" dirty="0"/>
          </a:p>
        </p:txBody>
      </p:sp>
      <p:sp>
        <p:nvSpPr>
          <p:cNvPr id="5" name="Text 2"/>
          <p:cNvSpPr/>
          <p:nvPr/>
        </p:nvSpPr>
        <p:spPr>
          <a:xfrm>
            <a:off x="676656" y="6263640"/>
            <a:ext cx="4389120" cy="219456"/>
          </a:xfrm>
          <a:prstGeom prst="rect">
            <a:avLst/>
          </a:prstGeom>
          <a:noFill/>
          <a:ln/>
        </p:spPr>
        <p:txBody>
          <a:bodyPr wrap="square" lIns="0" tIns="0" rIns="0" bIns="0" rtlCol="0" anchor="ctr"/>
          <a:lstStyle/>
          <a:p>
            <a:pPr marL="0" indent="0">
              <a:buNone/>
            </a:pPr>
            <a:r>
              <a:rPr lang="en-US" sz="750" dirty="0">
                <a:solidFill>
                  <a:srgbClr val="E8DDD1"/>
                </a:solidFill>
                <a:latin typeface="Aptos" pitchFamily="34" charset="0"/>
                <a:ea typeface="Aptos" pitchFamily="34" charset="-122"/>
                <a:cs typeface="Aptos" pitchFamily="34" charset="-120"/>
              </a:rPr>
              <a:t>Florida business owner legal foundations</a:t>
            </a:r>
            <a:endParaRPr lang="en-US" sz="750" dirty="0"/>
          </a:p>
        </p:txBody>
      </p:sp>
      <p:sp>
        <p:nvSpPr>
          <p:cNvPr id="6" name="Text 3"/>
          <p:cNvSpPr/>
          <p:nvPr/>
        </p:nvSpPr>
        <p:spPr>
          <a:xfrm>
            <a:off x="5257800" y="6263640"/>
            <a:ext cx="274320" cy="219456"/>
          </a:xfrm>
          <a:prstGeom prst="rect">
            <a:avLst/>
          </a:prstGeom>
          <a:noFill/>
          <a:ln/>
        </p:spPr>
        <p:txBody>
          <a:bodyPr wrap="square" lIns="0" tIns="0" rIns="0" bIns="0" rtlCol="0" anchor="ctr"/>
          <a:lstStyle/>
          <a:p>
            <a:pPr marL="0" indent="0" algn="r">
              <a:buNone/>
            </a:pPr>
            <a:r>
              <a:rPr lang="en-US" sz="750" dirty="0">
                <a:solidFill>
                  <a:srgbClr val="E8DDD1"/>
                </a:solidFill>
                <a:latin typeface="Aptos" pitchFamily="34" charset="0"/>
                <a:ea typeface="Aptos" pitchFamily="34" charset="-122"/>
                <a:cs typeface="Aptos" pitchFamily="34" charset="-120"/>
              </a:rPr>
              <a:t>38</a:t>
            </a:r>
            <a:endParaRPr lang="en-US" sz="7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fontScale="92500" lnSpcReduction="20000"/>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AI and technology: useful, but not risk-free</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Business owners should use new tools with basic guardrails.</a:t>
            </a:r>
            <a:endParaRPr lang="en-US" sz="1250" dirty="0"/>
          </a:p>
        </p:txBody>
      </p:sp>
      <p:sp>
        <p:nvSpPr>
          <p:cNvPr id="4" name="Text 2"/>
          <p:cNvSpPr/>
          <p:nvPr/>
        </p:nvSpPr>
        <p:spPr>
          <a:xfrm>
            <a:off x="713232" y="1691640"/>
            <a:ext cx="5074920" cy="4206240"/>
          </a:xfrm>
          <a:prstGeom prst="rect">
            <a:avLst/>
          </a:prstGeom>
          <a:noFill/>
          <a:ln/>
        </p:spPr>
        <p:txBody>
          <a:bodyPr wrap="square" lIns="381" tIns="381" rIns="381" bIns="381" rtlCol="0" anchor="t">
            <a:normAutofit/>
          </a:bodyPr>
          <a:lstStyle/>
          <a:p>
            <a:pPr marL="152400" indent="-152400">
              <a:buSzPct val="100000"/>
              <a:buChar char="•"/>
            </a:pPr>
            <a:r>
              <a:rPr lang="en-US" sz="1700" dirty="0">
                <a:solidFill>
                  <a:srgbClr val="1D2939"/>
                </a:solidFill>
                <a:latin typeface="Aptos" pitchFamily="34" charset="0"/>
                <a:ea typeface="Aptos" pitchFamily="34" charset="-122"/>
                <a:cs typeface="Aptos" pitchFamily="34" charset="-120"/>
              </a:rPr>
              <a:t>Do not upload confidential client, employee, or trade secret information into tools without understanding the terms.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Review vendor AI, data use, confidentiality, indemnity, and ownership terms.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Human review matters for contracts, marketing claims, HR decisions, and regulated content.</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Document who controls business accounts, domains, social media, cloud drives, and passwords.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Technology should improve operations without creating hidden ownership or privacy issues.</a:t>
            </a:r>
            <a:endParaRPr lang="en-US" sz="1700" dirty="0"/>
          </a:p>
        </p:txBody>
      </p:sp>
      <p:pic>
        <p:nvPicPr>
          <p:cNvPr id="5" name="Image 0" descr="/mnt/data/crop_right_a_bright_modern_office_conference_room_scene_with_batch_1.png"/>
          <p:cNvPicPr>
            <a:picLocks noChangeAspect="1"/>
          </p:cNvPicPr>
          <p:nvPr/>
        </p:nvPicPr>
        <p:blipFill>
          <a:blip r:embed="rId3"/>
          <a:stretch>
            <a:fillRect/>
          </a:stretch>
        </p:blipFill>
        <p:spPr>
          <a:xfrm>
            <a:off x="6446520" y="411480"/>
            <a:ext cx="5074920" cy="5669280"/>
          </a:xfrm>
          <a:prstGeom prst="rect">
            <a:avLst/>
          </a:prstGeom>
        </p:spPr>
      </p:pic>
      <p:sp>
        <p:nvSpPr>
          <p:cNvPr id="6" name="Text 3"/>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7" name="Text 4"/>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39</a:t>
            </a:r>
            <a:endParaRPr lang="en-US" sz="65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The 30-day legal health check</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A practical action plan for Florida business owners.</a:t>
            </a:r>
            <a:endParaRPr lang="en-US" sz="1250" dirty="0"/>
          </a:p>
        </p:txBody>
      </p:sp>
      <p:sp>
        <p:nvSpPr>
          <p:cNvPr id="4" name="Text 2"/>
          <p:cNvSpPr/>
          <p:nvPr/>
        </p:nvSpPr>
        <p:spPr>
          <a:xfrm>
            <a:off x="713232" y="1691640"/>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5" name="Text 3"/>
          <p:cNvSpPr/>
          <p:nvPr/>
        </p:nvSpPr>
        <p:spPr>
          <a:xfrm>
            <a:off x="1042416" y="1682496"/>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Confirm active status on Sunbiz</a:t>
            </a:r>
            <a:endParaRPr lang="en-US" sz="1240" dirty="0"/>
          </a:p>
        </p:txBody>
      </p:sp>
      <p:sp>
        <p:nvSpPr>
          <p:cNvPr id="6" name="Text 4"/>
          <p:cNvSpPr/>
          <p:nvPr/>
        </p:nvSpPr>
        <p:spPr>
          <a:xfrm>
            <a:off x="713232" y="2258568"/>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7" name="Text 5"/>
          <p:cNvSpPr/>
          <p:nvPr/>
        </p:nvSpPr>
        <p:spPr>
          <a:xfrm>
            <a:off x="1042416" y="2249424"/>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Gather formation documents</a:t>
            </a:r>
            <a:endParaRPr lang="en-US" sz="1240" dirty="0"/>
          </a:p>
        </p:txBody>
      </p:sp>
      <p:sp>
        <p:nvSpPr>
          <p:cNvPr id="8" name="Text 6"/>
          <p:cNvSpPr/>
          <p:nvPr/>
        </p:nvSpPr>
        <p:spPr>
          <a:xfrm>
            <a:off x="713232" y="2825496"/>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9" name="Text 7"/>
          <p:cNvSpPr/>
          <p:nvPr/>
        </p:nvSpPr>
        <p:spPr>
          <a:xfrm>
            <a:off x="1042416" y="2816352"/>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Find or create governance documents</a:t>
            </a:r>
            <a:endParaRPr lang="en-US" sz="1240" dirty="0"/>
          </a:p>
        </p:txBody>
      </p:sp>
      <p:sp>
        <p:nvSpPr>
          <p:cNvPr id="10" name="Text 8"/>
          <p:cNvSpPr/>
          <p:nvPr/>
        </p:nvSpPr>
        <p:spPr>
          <a:xfrm>
            <a:off x="713232" y="3392424"/>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1" name="Text 9"/>
          <p:cNvSpPr/>
          <p:nvPr/>
        </p:nvSpPr>
        <p:spPr>
          <a:xfrm>
            <a:off x="1042416" y="3383280"/>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List all key contracts</a:t>
            </a:r>
            <a:endParaRPr lang="en-US" sz="1240" dirty="0"/>
          </a:p>
        </p:txBody>
      </p:sp>
      <p:sp>
        <p:nvSpPr>
          <p:cNvPr id="12" name="Text 10"/>
          <p:cNvSpPr/>
          <p:nvPr/>
        </p:nvSpPr>
        <p:spPr>
          <a:xfrm>
            <a:off x="4160520" y="1691640"/>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3" name="Text 11"/>
          <p:cNvSpPr/>
          <p:nvPr/>
        </p:nvSpPr>
        <p:spPr>
          <a:xfrm>
            <a:off x="4489704" y="1682496"/>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Calendar renewals and notice deadlines</a:t>
            </a:r>
            <a:endParaRPr lang="en-US" sz="1240" dirty="0"/>
          </a:p>
        </p:txBody>
      </p:sp>
      <p:sp>
        <p:nvSpPr>
          <p:cNvPr id="14" name="Text 12"/>
          <p:cNvSpPr/>
          <p:nvPr/>
        </p:nvSpPr>
        <p:spPr>
          <a:xfrm>
            <a:off x="4160520" y="2258568"/>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5" name="Text 13"/>
          <p:cNvSpPr/>
          <p:nvPr/>
        </p:nvSpPr>
        <p:spPr>
          <a:xfrm>
            <a:off x="4489704" y="2249424"/>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Review signature blocks and entity names</a:t>
            </a:r>
            <a:endParaRPr lang="en-US" sz="1240" dirty="0"/>
          </a:p>
        </p:txBody>
      </p:sp>
      <p:sp>
        <p:nvSpPr>
          <p:cNvPr id="16" name="Text 14"/>
          <p:cNvSpPr/>
          <p:nvPr/>
        </p:nvSpPr>
        <p:spPr>
          <a:xfrm>
            <a:off x="4160520" y="2825496"/>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7" name="Text 15"/>
          <p:cNvSpPr/>
          <p:nvPr/>
        </p:nvSpPr>
        <p:spPr>
          <a:xfrm>
            <a:off x="4489704" y="2816352"/>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Check EIN and tax registrations</a:t>
            </a:r>
            <a:endParaRPr lang="en-US" sz="1240" dirty="0"/>
          </a:p>
        </p:txBody>
      </p:sp>
      <p:sp>
        <p:nvSpPr>
          <p:cNvPr id="18" name="Text 16"/>
          <p:cNvSpPr/>
          <p:nvPr/>
        </p:nvSpPr>
        <p:spPr>
          <a:xfrm>
            <a:off x="4160520" y="3392424"/>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9" name="Text 17"/>
          <p:cNvSpPr/>
          <p:nvPr/>
        </p:nvSpPr>
        <p:spPr>
          <a:xfrm>
            <a:off x="4489704" y="3383280"/>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Review sales tax and new-hire obligations</a:t>
            </a:r>
            <a:endParaRPr lang="en-US" sz="1240" dirty="0"/>
          </a:p>
        </p:txBody>
      </p:sp>
      <p:sp>
        <p:nvSpPr>
          <p:cNvPr id="20" name="Text 18"/>
          <p:cNvSpPr/>
          <p:nvPr/>
        </p:nvSpPr>
        <p:spPr>
          <a:xfrm>
            <a:off x="7607808" y="1691640"/>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21" name="Text 19"/>
          <p:cNvSpPr/>
          <p:nvPr/>
        </p:nvSpPr>
        <p:spPr>
          <a:xfrm>
            <a:off x="7936992" y="1682496"/>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Inventory IP and brand assets</a:t>
            </a:r>
            <a:endParaRPr lang="en-US" sz="1240" dirty="0"/>
          </a:p>
        </p:txBody>
      </p:sp>
      <p:sp>
        <p:nvSpPr>
          <p:cNvPr id="22" name="Text 20"/>
          <p:cNvSpPr/>
          <p:nvPr/>
        </p:nvSpPr>
        <p:spPr>
          <a:xfrm>
            <a:off x="7607808" y="2258568"/>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23" name="Text 21"/>
          <p:cNvSpPr/>
          <p:nvPr/>
        </p:nvSpPr>
        <p:spPr>
          <a:xfrm>
            <a:off x="7936992" y="2249424"/>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Confirm contractor and employee documents</a:t>
            </a:r>
            <a:endParaRPr lang="en-US" sz="1240" dirty="0"/>
          </a:p>
        </p:txBody>
      </p:sp>
      <p:sp>
        <p:nvSpPr>
          <p:cNvPr id="24" name="Text 22"/>
          <p:cNvSpPr/>
          <p:nvPr/>
        </p:nvSpPr>
        <p:spPr>
          <a:xfrm>
            <a:off x="7607808" y="2825496"/>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25" name="Text 23"/>
          <p:cNvSpPr/>
          <p:nvPr/>
        </p:nvSpPr>
        <p:spPr>
          <a:xfrm>
            <a:off x="7936992" y="2816352"/>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Check insurance and workers’ comp needs</a:t>
            </a:r>
            <a:endParaRPr lang="en-US" sz="1240" dirty="0"/>
          </a:p>
        </p:txBody>
      </p:sp>
      <p:sp>
        <p:nvSpPr>
          <p:cNvPr id="26" name="Text 24"/>
          <p:cNvSpPr/>
          <p:nvPr/>
        </p:nvSpPr>
        <p:spPr>
          <a:xfrm>
            <a:off x="7607808" y="3392424"/>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27" name="Text 25"/>
          <p:cNvSpPr/>
          <p:nvPr/>
        </p:nvSpPr>
        <p:spPr>
          <a:xfrm>
            <a:off x="7936992" y="3383280"/>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Create a dispute evidence folder system</a:t>
            </a:r>
            <a:endParaRPr lang="en-US" sz="1240" dirty="0"/>
          </a:p>
        </p:txBody>
      </p:sp>
      <p:sp>
        <p:nvSpPr>
          <p:cNvPr id="28" name="Text 26"/>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29" name="Text 27"/>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40</a:t>
            </a:r>
            <a:endParaRPr lang="en-US" sz="65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Scenario exercise</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Use this prompt for discussion or Q&amp;A.</a:t>
            </a:r>
            <a:endParaRPr lang="en-US" sz="1250" dirty="0"/>
          </a:p>
        </p:txBody>
      </p:sp>
      <p:sp>
        <p:nvSpPr>
          <p:cNvPr id="4" name="Text 2"/>
          <p:cNvSpPr/>
          <p:nvPr/>
        </p:nvSpPr>
        <p:spPr>
          <a:xfrm>
            <a:off x="685800" y="1600200"/>
            <a:ext cx="4983480" cy="320040"/>
          </a:xfrm>
          <a:prstGeom prst="rect">
            <a:avLst/>
          </a:prstGeom>
          <a:noFill/>
          <a:ln/>
        </p:spPr>
        <p:txBody>
          <a:bodyPr wrap="square" lIns="254" tIns="254" rIns="254" bIns="254" rtlCol="0" anchor="ctr"/>
          <a:lstStyle/>
          <a:p>
            <a:pPr marL="0" indent="0">
              <a:buNone/>
            </a:pPr>
            <a:r>
              <a:rPr lang="en-US" sz="1600" b="1" dirty="0">
                <a:solidFill>
                  <a:srgbClr val="17324D"/>
                </a:solidFill>
              </a:rPr>
              <a:t>Facts</a:t>
            </a:r>
            <a:endParaRPr lang="en-US" sz="1600" dirty="0"/>
          </a:p>
        </p:txBody>
      </p:sp>
      <p:sp>
        <p:nvSpPr>
          <p:cNvPr id="5" name="Text 3"/>
          <p:cNvSpPr/>
          <p:nvPr/>
        </p:nvSpPr>
        <p:spPr>
          <a:xfrm>
            <a:off x="713232" y="2029968"/>
            <a:ext cx="5074920" cy="3886200"/>
          </a:xfrm>
          <a:prstGeom prst="rect">
            <a:avLst/>
          </a:prstGeom>
          <a:noFill/>
          <a:ln/>
        </p:spPr>
        <p:txBody>
          <a:bodyPr wrap="square" lIns="381" tIns="381" rIns="381" bIns="381" rtlCol="0" anchor="t">
            <a:normAutofit/>
          </a:bodyPr>
          <a:lstStyle/>
          <a:p>
            <a:pPr marL="152400" indent="-152400">
              <a:buSzPct val="100000"/>
              <a:buChar char="•"/>
            </a:pPr>
            <a:r>
              <a:rPr lang="en-US" sz="1550" dirty="0">
                <a:solidFill>
                  <a:srgbClr val="1D2939"/>
                </a:solidFill>
                <a:latin typeface="Aptos" pitchFamily="34" charset="0"/>
                <a:ea typeface="Aptos" pitchFamily="34" charset="-122"/>
                <a:cs typeface="Aptos" pitchFamily="34" charset="-120"/>
              </a:rPr>
              <a:t>Two friends form an LLC for a service business.</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One contributes money; the other contributes labor.</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They use a DBA and hire a web designer.</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A big customer refuses to pay after scope changes.</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One owner wants to leave and take customers.</a:t>
            </a:r>
            <a:endParaRPr lang="en-US" sz="1550" dirty="0"/>
          </a:p>
        </p:txBody>
      </p:sp>
      <p:sp>
        <p:nvSpPr>
          <p:cNvPr id="6" name="Text 4"/>
          <p:cNvSpPr/>
          <p:nvPr/>
        </p:nvSpPr>
        <p:spPr>
          <a:xfrm>
            <a:off x="6400800" y="1600200"/>
            <a:ext cx="4983480" cy="320040"/>
          </a:xfrm>
          <a:prstGeom prst="rect">
            <a:avLst/>
          </a:prstGeom>
          <a:noFill/>
          <a:ln/>
        </p:spPr>
        <p:txBody>
          <a:bodyPr wrap="square" lIns="254" tIns="254" rIns="254" bIns="254" rtlCol="0" anchor="ctr"/>
          <a:lstStyle/>
          <a:p>
            <a:pPr marL="0" indent="0">
              <a:buNone/>
            </a:pPr>
            <a:r>
              <a:rPr lang="en-US" sz="1600" b="1" dirty="0">
                <a:solidFill>
                  <a:srgbClr val="17324D"/>
                </a:solidFill>
              </a:rPr>
              <a:t>Spot the issues</a:t>
            </a:r>
            <a:endParaRPr lang="en-US" sz="1600" dirty="0"/>
          </a:p>
        </p:txBody>
      </p:sp>
      <p:sp>
        <p:nvSpPr>
          <p:cNvPr id="7" name="Text 5"/>
          <p:cNvSpPr/>
          <p:nvPr/>
        </p:nvSpPr>
        <p:spPr>
          <a:xfrm>
            <a:off x="6428232" y="2029968"/>
            <a:ext cx="5074920" cy="3886200"/>
          </a:xfrm>
          <a:prstGeom prst="rect">
            <a:avLst/>
          </a:prstGeom>
          <a:noFill/>
          <a:ln/>
        </p:spPr>
        <p:txBody>
          <a:bodyPr wrap="square" lIns="381" tIns="381" rIns="381" bIns="381" rtlCol="0" anchor="t">
            <a:normAutofit/>
          </a:bodyPr>
          <a:lstStyle/>
          <a:p>
            <a:pPr marL="152400" indent="-152400">
              <a:buSzPct val="100000"/>
              <a:buChar char="•"/>
            </a:pPr>
            <a:r>
              <a:rPr lang="en-US" sz="1550" dirty="0">
                <a:solidFill>
                  <a:srgbClr val="1D2939"/>
                </a:solidFill>
                <a:latin typeface="Aptos" pitchFamily="34" charset="0"/>
                <a:ea typeface="Aptos" pitchFamily="34" charset="-122"/>
                <a:cs typeface="Aptos" pitchFamily="34" charset="-120"/>
              </a:rPr>
              <a:t>Operating agreement and capital terms.</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Authority, distributions, and exit rights.</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DBA vs trademark protection.</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IP ownership from web designer.</a:t>
            </a:r>
            <a:endParaRPr lang="en-US" sz="1550" dirty="0"/>
          </a:p>
          <a:p>
            <a:pPr marL="152400" indent="-152400">
              <a:buSzPct val="100000"/>
              <a:buChar char="•"/>
            </a:pPr>
            <a:r>
              <a:rPr lang="en-US" sz="1550" dirty="0">
                <a:solidFill>
                  <a:srgbClr val="1D2939"/>
                </a:solidFill>
                <a:latin typeface="Aptos" pitchFamily="34" charset="0"/>
                <a:ea typeface="Aptos" pitchFamily="34" charset="-122"/>
                <a:cs typeface="Aptos" pitchFamily="34" charset="-120"/>
              </a:rPr>
              <a:t>Contract scope, changes, payment, and customer restrictions.</a:t>
            </a:r>
            <a:endParaRPr lang="en-US" sz="1550" dirty="0"/>
          </a:p>
        </p:txBody>
      </p:sp>
      <p:sp>
        <p:nvSpPr>
          <p:cNvPr id="8" name="Text 6"/>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9" name="Text 7"/>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41</a:t>
            </a:r>
            <a:endParaRPr lang="en-US" sz="65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name="Slide 42">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Selected resources for attendees</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Official sources are the best starting point for compliance updates.</a:t>
            </a:r>
            <a:endParaRPr lang="en-US" sz="1250" dirty="0"/>
          </a:p>
        </p:txBody>
      </p:sp>
      <p:sp>
        <p:nvSpPr>
          <p:cNvPr id="4" name="Text 2"/>
          <p:cNvSpPr/>
          <p:nvPr/>
        </p:nvSpPr>
        <p:spPr>
          <a:xfrm>
            <a:off x="713232" y="1691640"/>
            <a:ext cx="5074920" cy="4206240"/>
          </a:xfrm>
          <a:prstGeom prst="rect">
            <a:avLst/>
          </a:prstGeom>
          <a:noFill/>
          <a:ln/>
        </p:spPr>
        <p:txBody>
          <a:bodyPr wrap="square" lIns="381" tIns="381" rIns="381" bIns="381" rtlCol="0" anchor="t">
            <a:normAutofit/>
          </a:bodyPr>
          <a:lstStyle/>
          <a:p>
            <a:pPr marL="152400" indent="-152400">
              <a:buSzPct val="100000"/>
              <a:buChar char="•"/>
            </a:pPr>
            <a:r>
              <a:rPr lang="en-US" sz="1700" dirty="0">
                <a:solidFill>
                  <a:srgbClr val="1D2939"/>
                </a:solidFill>
                <a:latin typeface="Aptos" pitchFamily="34" charset="0"/>
                <a:ea typeface="Aptos" pitchFamily="34" charset="-122"/>
                <a:cs typeface="Aptos" pitchFamily="34" charset="-120"/>
              </a:rPr>
              <a:t>SCORE: mentoring, workshops, and small business resources.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Sunbiz / Florida Division of Corporations: entity filings, annual reports, fictitious names.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Florida Department of Revenue: new business startup kit and tax registration.</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IRS: EIN and worker classification guidance.</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FinCEN: BOI reporting updates.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USPTO and U.S. Copyright Office: trademark and copyright basics.</a:t>
            </a:r>
            <a:endParaRPr lang="en-US" sz="1700" dirty="0"/>
          </a:p>
          <a:p>
            <a:pPr marL="152400" indent="-152400">
              <a:buSzPct val="100000"/>
              <a:buChar char="•"/>
            </a:pPr>
            <a:r>
              <a:rPr lang="en-US" sz="1700" dirty="0">
                <a:solidFill>
                  <a:srgbClr val="1D2939"/>
                </a:solidFill>
                <a:latin typeface="Aptos" pitchFamily="34" charset="0"/>
                <a:ea typeface="Aptos" pitchFamily="34" charset="-122"/>
                <a:cs typeface="Aptos" pitchFamily="34" charset="-120"/>
              </a:rPr>
              <a:t>Florida CFO Division of Workers’ Compensation; EEOC small business resources.</a:t>
            </a:r>
            <a:endParaRPr lang="en-US" sz="1700" dirty="0"/>
          </a:p>
        </p:txBody>
      </p:sp>
      <p:pic>
        <p:nvPicPr>
          <p:cNvPr id="5" name="Image 0" descr="/mnt/data/crop_right_a_realistic_clean_professional_office_scene_with_batch_2.png"/>
          <p:cNvPicPr>
            <a:picLocks noChangeAspect="1"/>
          </p:cNvPicPr>
          <p:nvPr/>
        </p:nvPicPr>
        <p:blipFill>
          <a:blip r:embed="rId3"/>
          <a:stretch>
            <a:fillRect/>
          </a:stretch>
        </p:blipFill>
        <p:spPr>
          <a:xfrm>
            <a:off x="6446520" y="411480"/>
            <a:ext cx="5074920" cy="5669280"/>
          </a:xfrm>
          <a:prstGeom prst="rect">
            <a:avLst/>
          </a:prstGeom>
        </p:spPr>
      </p:pic>
      <p:sp>
        <p:nvSpPr>
          <p:cNvPr id="6" name="Text 3"/>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7" name="Text 4"/>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42</a:t>
            </a:r>
            <a:endParaRPr lang="en-US" sz="65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43">
    <p:spTree>
      <p:nvGrpSpPr>
        <p:cNvPr id="1" name=""/>
        <p:cNvGrpSpPr/>
        <p:nvPr/>
      </p:nvGrpSpPr>
      <p:grpSpPr>
        <a:xfrm>
          <a:off x="0" y="0"/>
          <a:ext cx="0" cy="0"/>
          <a:chOff x="0" y="0"/>
          <a:chExt cx="0" cy="0"/>
        </a:xfrm>
      </p:grpSpPr>
      <p:pic>
        <p:nvPicPr>
          <p:cNvPr id="2" name="Image 0" descr="/mnt/data/matthew_fornaro_headshot_34.png"/>
          <p:cNvPicPr>
            <a:picLocks noChangeAspect="1"/>
          </p:cNvPicPr>
          <p:nvPr/>
        </p:nvPicPr>
        <p:blipFill>
          <a:blip r:embed="rId3"/>
          <a:stretch>
            <a:fillRect/>
          </a:stretch>
        </p:blipFill>
        <p:spPr>
          <a:xfrm>
            <a:off x="7909560" y="640080"/>
            <a:ext cx="2788920" cy="3721608"/>
          </a:xfrm>
          <a:prstGeom prst="rect">
            <a:avLst/>
          </a:prstGeom>
        </p:spPr>
      </p:pic>
      <p:sp>
        <p:nvSpPr>
          <p:cNvPr id="3" name="Text 0"/>
          <p:cNvSpPr/>
          <p:nvPr/>
        </p:nvSpPr>
        <p:spPr>
          <a:xfrm>
            <a:off x="658368" y="841248"/>
            <a:ext cx="5212080" cy="777240"/>
          </a:xfrm>
          <a:prstGeom prst="rect">
            <a:avLst/>
          </a:prstGeom>
          <a:noFill/>
          <a:ln/>
        </p:spPr>
        <p:txBody>
          <a:bodyPr wrap="square" lIns="254" tIns="254" rIns="254" bIns="254" rtlCol="0" anchor="ctr"/>
          <a:lstStyle/>
          <a:p>
            <a:pPr marL="0" indent="0">
              <a:buNone/>
            </a:pPr>
            <a:r>
              <a:rPr lang="en-US" sz="3600" b="1" dirty="0">
                <a:solidFill>
                  <a:srgbClr val="17324D"/>
                </a:solidFill>
                <a:latin typeface="Aptos Display" pitchFamily="34" charset="0"/>
                <a:ea typeface="Aptos Display" pitchFamily="34" charset="-122"/>
                <a:cs typeface="Aptos Display" pitchFamily="34" charset="-120"/>
              </a:rPr>
              <a:t>Questions?</a:t>
            </a:r>
            <a:endParaRPr lang="en-US" sz="3600" dirty="0"/>
          </a:p>
        </p:txBody>
      </p:sp>
      <p:sp>
        <p:nvSpPr>
          <p:cNvPr id="4" name="Text 1"/>
          <p:cNvSpPr/>
          <p:nvPr/>
        </p:nvSpPr>
        <p:spPr>
          <a:xfrm>
            <a:off x="694944" y="1874520"/>
            <a:ext cx="5303520" cy="2103120"/>
          </a:xfrm>
          <a:prstGeom prst="rect">
            <a:avLst/>
          </a:prstGeom>
          <a:noFill/>
          <a:ln/>
        </p:spPr>
        <p:txBody>
          <a:bodyPr wrap="square" lIns="254" tIns="254" rIns="254" bIns="254" rtlCol="0" anchor="ctr">
            <a:normAutofit/>
          </a:bodyPr>
          <a:lstStyle/>
          <a:p>
            <a:pPr marL="0" indent="0">
              <a:buNone/>
            </a:pPr>
            <a:r>
              <a:rPr lang="en-US" sz="1550" dirty="0">
                <a:solidFill>
                  <a:srgbClr val="1D2939"/>
                </a:solidFill>
                <a:latin typeface="Aptos" pitchFamily="34" charset="0"/>
                <a:ea typeface="Aptos" pitchFamily="34" charset="-122"/>
                <a:cs typeface="Aptos" pitchFamily="34" charset="-120"/>
              </a:rPr>
              <a:t>Matthew Fornaro, Esquire</a:t>
            </a:r>
            <a:endParaRPr lang="en-US" sz="1550" dirty="0"/>
          </a:p>
          <a:p>
            <a:pPr marL="0" indent="0">
              <a:buNone/>
            </a:pPr>
            <a:r>
              <a:rPr lang="en-US" sz="1550" dirty="0">
                <a:solidFill>
                  <a:srgbClr val="1D2939"/>
                </a:solidFill>
                <a:latin typeface="Aptos" pitchFamily="34" charset="0"/>
                <a:ea typeface="Aptos" pitchFamily="34" charset="-122"/>
                <a:cs typeface="Aptos" pitchFamily="34" charset="-120"/>
              </a:rPr>
              <a:t>Matthew Fornaro, P.A.</a:t>
            </a:r>
            <a:endParaRPr lang="en-US" sz="1550" dirty="0"/>
          </a:p>
          <a:p>
            <a:pPr marL="0" indent="0">
              <a:buNone/>
            </a:pPr>
            <a:r>
              <a:rPr lang="en-US" sz="1550" dirty="0">
                <a:solidFill>
                  <a:srgbClr val="1D2939"/>
                </a:solidFill>
                <a:latin typeface="Aptos" pitchFamily="34" charset="0"/>
                <a:ea typeface="Aptos" pitchFamily="34" charset="-122"/>
                <a:cs typeface="Aptos" pitchFamily="34" charset="-120"/>
              </a:rPr>
              <a:t>11555 Heron Bay Boulevard, Suite 200</a:t>
            </a:r>
            <a:endParaRPr lang="en-US" sz="1550" dirty="0"/>
          </a:p>
          <a:p>
            <a:pPr marL="0" indent="0">
              <a:buNone/>
            </a:pPr>
            <a:r>
              <a:rPr lang="en-US" sz="1550" dirty="0">
                <a:solidFill>
                  <a:srgbClr val="1D2939"/>
                </a:solidFill>
                <a:latin typeface="Aptos" pitchFamily="34" charset="0"/>
                <a:ea typeface="Aptos" pitchFamily="34" charset="-122"/>
                <a:cs typeface="Aptos" pitchFamily="34" charset="-120"/>
              </a:rPr>
              <a:t>Coral Springs, Florida 33076</a:t>
            </a:r>
            <a:endParaRPr lang="en-US" sz="1550" dirty="0"/>
          </a:p>
          <a:p>
            <a:pPr marL="0" indent="0">
              <a:buNone/>
            </a:pPr>
            <a:r>
              <a:rPr lang="en-US" sz="1550" dirty="0">
                <a:solidFill>
                  <a:srgbClr val="1D2939"/>
                </a:solidFill>
                <a:latin typeface="Aptos" pitchFamily="34" charset="0"/>
                <a:ea typeface="Aptos" pitchFamily="34" charset="-122"/>
                <a:cs typeface="Aptos" pitchFamily="34" charset="-120"/>
              </a:rPr>
              <a:t>954-324-3651 | 888-FLA-LAWYER</a:t>
            </a:r>
            <a:endParaRPr lang="en-US" sz="1550" dirty="0"/>
          </a:p>
          <a:p>
            <a:pPr marL="0" indent="0">
              <a:buNone/>
            </a:pPr>
            <a:r>
              <a:rPr lang="en-US" sz="1550" dirty="0">
                <a:solidFill>
                  <a:srgbClr val="1D2939"/>
                </a:solidFill>
                <a:latin typeface="Aptos" pitchFamily="34" charset="0"/>
                <a:ea typeface="Aptos" pitchFamily="34" charset="-122"/>
                <a:cs typeface="Aptos" pitchFamily="34" charset="-120"/>
              </a:rPr>
              <a:t>mfornaro@fornarolegal.com</a:t>
            </a:r>
            <a:endParaRPr lang="en-US" sz="1550" dirty="0"/>
          </a:p>
          <a:p>
            <a:pPr marL="0" indent="0">
              <a:buNone/>
            </a:pPr>
            <a:r>
              <a:rPr lang="en-US" sz="1550" dirty="0">
                <a:solidFill>
                  <a:srgbClr val="1D2939"/>
                </a:solidFill>
                <a:latin typeface="Aptos" pitchFamily="34" charset="0"/>
                <a:ea typeface="Aptos" pitchFamily="34" charset="-122"/>
                <a:cs typeface="Aptos" pitchFamily="34" charset="-120"/>
              </a:rPr>
              <a:t>fornarolegal.com</a:t>
            </a:r>
            <a:endParaRPr lang="en-US" sz="1550" dirty="0"/>
          </a:p>
        </p:txBody>
      </p:sp>
      <p:sp>
        <p:nvSpPr>
          <p:cNvPr id="5" name="Text 2"/>
          <p:cNvSpPr/>
          <p:nvPr/>
        </p:nvSpPr>
        <p:spPr>
          <a:xfrm>
            <a:off x="694944" y="5257800"/>
            <a:ext cx="9784080" cy="502920"/>
          </a:xfrm>
          <a:prstGeom prst="rect">
            <a:avLst/>
          </a:prstGeom>
          <a:noFill/>
          <a:ln/>
        </p:spPr>
        <p:txBody>
          <a:bodyPr wrap="square" lIns="254" tIns="254" rIns="254" bIns="254" rtlCol="0" anchor="ctr">
            <a:normAutofit/>
          </a:bodyPr>
          <a:lstStyle/>
          <a:p>
            <a:pPr marL="0" indent="0">
              <a:buNone/>
            </a:pPr>
            <a:r>
              <a:rPr lang="en-US" sz="1050" dirty="0">
                <a:solidFill>
                  <a:srgbClr val="5C6470"/>
                </a:solidFill>
                <a:latin typeface="Aptos" pitchFamily="34" charset="0"/>
                <a:ea typeface="Aptos" pitchFamily="34" charset="-122"/>
                <a:cs typeface="Aptos" pitchFamily="34" charset="-120"/>
              </a:rPr>
              <a:t>The hiring of a lawyer is an important decision that should not be based solely upon advertisements. This presentation is educational information only and does not create an attorney-client relationship.</a:t>
            </a:r>
            <a:endParaRPr lang="en-US" sz="1050" dirty="0"/>
          </a:p>
        </p:txBody>
      </p:sp>
      <p:sp>
        <p:nvSpPr>
          <p:cNvPr id="6" name="Text 3"/>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7" name="Text 4"/>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43</a:t>
            </a:r>
            <a:endParaRPr lang="en-US" sz="65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44">
    <p:spTree>
      <p:nvGrpSpPr>
        <p:cNvPr id="1" name=""/>
        <p:cNvGrpSpPr/>
        <p:nvPr/>
      </p:nvGrpSpPr>
      <p:grpSpPr>
        <a:xfrm>
          <a:off x="0" y="0"/>
          <a:ext cx="0" cy="0"/>
          <a:chOff x="0" y="0"/>
          <a:chExt cx="0" cy="0"/>
        </a:xfrm>
      </p:grpSpPr>
      <p:sp>
        <p:nvSpPr>
          <p:cNvPr id="2" name="Text 0"/>
          <p:cNvSpPr/>
          <p:nvPr/>
        </p:nvSpPr>
        <p:spPr>
          <a:xfrm>
            <a:off x="566928" y="384048"/>
            <a:ext cx="5532120" cy="685800"/>
          </a:xfrm>
          <a:prstGeom prst="rect">
            <a:avLst/>
          </a:prstGeom>
          <a:noFill/>
          <a:ln/>
        </p:spPr>
        <p:txBody>
          <a:bodyPr wrap="square" lIns="254" tIns="254" rIns="254" bIns="254" rtlCol="0" anchor="ctr">
            <a:normAutofit/>
          </a:bodyPr>
          <a:lstStyle/>
          <a:p>
            <a:pPr marL="0" indent="0">
              <a:buNone/>
            </a:pPr>
            <a:r>
              <a:rPr lang="en-US" sz="2800" b="1" dirty="0">
                <a:solidFill>
                  <a:srgbClr val="17324D"/>
                </a:solidFill>
                <a:latin typeface="Aptos Display" pitchFamily="34" charset="0"/>
                <a:ea typeface="Aptos Display" pitchFamily="34" charset="-122"/>
                <a:cs typeface="Aptos Display" pitchFamily="34" charset="-120"/>
              </a:rPr>
              <a:t>Appendix: source list</a:t>
            </a:r>
            <a:endParaRPr lang="en-US" sz="2800" dirty="0"/>
          </a:p>
        </p:txBody>
      </p:sp>
      <p:sp>
        <p:nvSpPr>
          <p:cNvPr id="3" name="Text 1"/>
          <p:cNvSpPr/>
          <p:nvPr/>
        </p:nvSpPr>
        <p:spPr>
          <a:xfrm>
            <a:off x="585216" y="1097280"/>
            <a:ext cx="5440680" cy="411480"/>
          </a:xfrm>
          <a:prstGeom prst="rect">
            <a:avLst/>
          </a:prstGeom>
          <a:noFill/>
          <a:ln/>
        </p:spPr>
        <p:txBody>
          <a:bodyPr wrap="square" lIns="254" tIns="254" rIns="254" bIns="254" rtlCol="0" anchor="ctr">
            <a:normAutofit/>
          </a:bodyPr>
          <a:lstStyle/>
          <a:p>
            <a:pPr marL="0" indent="0">
              <a:buNone/>
            </a:pPr>
            <a:r>
              <a:rPr lang="en-US" sz="1250" dirty="0">
                <a:solidFill>
                  <a:srgbClr val="5C6470"/>
                </a:solidFill>
                <a:latin typeface="Aptos" pitchFamily="34" charset="0"/>
                <a:ea typeface="Aptos" pitchFamily="34" charset="-122"/>
                <a:cs typeface="Aptos" pitchFamily="34" charset="-120"/>
              </a:rPr>
              <a:t>Sources consulted for educational accuracy.</a:t>
            </a:r>
            <a:endParaRPr lang="en-US" sz="1250" dirty="0"/>
          </a:p>
        </p:txBody>
      </p:sp>
      <p:sp>
        <p:nvSpPr>
          <p:cNvPr id="4" name="Text 2"/>
          <p:cNvSpPr/>
          <p:nvPr/>
        </p:nvSpPr>
        <p:spPr>
          <a:xfrm>
            <a:off x="713232" y="1691640"/>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5" name="Text 3"/>
          <p:cNvSpPr/>
          <p:nvPr/>
        </p:nvSpPr>
        <p:spPr>
          <a:xfrm>
            <a:off x="1042416" y="1682496"/>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SCORE volunteer and workshop presenter information</a:t>
            </a:r>
            <a:endParaRPr lang="en-US" sz="1240" dirty="0"/>
          </a:p>
        </p:txBody>
      </p:sp>
      <p:sp>
        <p:nvSpPr>
          <p:cNvPr id="6" name="Text 4"/>
          <p:cNvSpPr/>
          <p:nvPr/>
        </p:nvSpPr>
        <p:spPr>
          <a:xfrm>
            <a:off x="713232" y="2258568"/>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7" name="Text 5"/>
          <p:cNvSpPr/>
          <p:nvPr/>
        </p:nvSpPr>
        <p:spPr>
          <a:xfrm>
            <a:off x="1042416" y="2249424"/>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Matthew Fornaro, P.A. website and one-sheet</a:t>
            </a:r>
            <a:endParaRPr lang="en-US" sz="1240" dirty="0"/>
          </a:p>
        </p:txBody>
      </p:sp>
      <p:sp>
        <p:nvSpPr>
          <p:cNvPr id="8" name="Text 6"/>
          <p:cNvSpPr/>
          <p:nvPr/>
        </p:nvSpPr>
        <p:spPr>
          <a:xfrm>
            <a:off x="713232" y="2825496"/>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9" name="Text 7"/>
          <p:cNvSpPr/>
          <p:nvPr/>
        </p:nvSpPr>
        <p:spPr>
          <a:xfrm>
            <a:off x="1042416" y="2816352"/>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Florida Division of Corporations / Sunbiz</a:t>
            </a:r>
            <a:endParaRPr lang="en-US" sz="1240" dirty="0"/>
          </a:p>
        </p:txBody>
      </p:sp>
      <p:sp>
        <p:nvSpPr>
          <p:cNvPr id="10" name="Text 8"/>
          <p:cNvSpPr/>
          <p:nvPr/>
        </p:nvSpPr>
        <p:spPr>
          <a:xfrm>
            <a:off x="713232" y="3392424"/>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1" name="Text 9"/>
          <p:cNvSpPr/>
          <p:nvPr/>
        </p:nvSpPr>
        <p:spPr>
          <a:xfrm>
            <a:off x="1042416" y="3383280"/>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Florida Department of Revenue new business resources</a:t>
            </a:r>
            <a:endParaRPr lang="en-US" sz="1240" dirty="0"/>
          </a:p>
        </p:txBody>
      </p:sp>
      <p:sp>
        <p:nvSpPr>
          <p:cNvPr id="12" name="Text 10"/>
          <p:cNvSpPr/>
          <p:nvPr/>
        </p:nvSpPr>
        <p:spPr>
          <a:xfrm>
            <a:off x="4160520" y="1691640"/>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3" name="Text 11"/>
          <p:cNvSpPr/>
          <p:nvPr/>
        </p:nvSpPr>
        <p:spPr>
          <a:xfrm>
            <a:off x="4489704" y="1682496"/>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Florida Statutes Chapters 605, 607, 865, 448, and Section 542.335</a:t>
            </a:r>
            <a:endParaRPr lang="en-US" sz="1240" dirty="0"/>
          </a:p>
        </p:txBody>
      </p:sp>
      <p:sp>
        <p:nvSpPr>
          <p:cNvPr id="14" name="Text 12"/>
          <p:cNvSpPr/>
          <p:nvPr/>
        </p:nvSpPr>
        <p:spPr>
          <a:xfrm>
            <a:off x="4160520" y="2258568"/>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5" name="Text 13"/>
          <p:cNvSpPr/>
          <p:nvPr/>
        </p:nvSpPr>
        <p:spPr>
          <a:xfrm>
            <a:off x="4489704" y="2249424"/>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IRS EIN and worker classification resources</a:t>
            </a:r>
            <a:endParaRPr lang="en-US" sz="1240" dirty="0"/>
          </a:p>
        </p:txBody>
      </p:sp>
      <p:sp>
        <p:nvSpPr>
          <p:cNvPr id="16" name="Text 14"/>
          <p:cNvSpPr/>
          <p:nvPr/>
        </p:nvSpPr>
        <p:spPr>
          <a:xfrm>
            <a:off x="4160520" y="2825496"/>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7" name="Text 15"/>
          <p:cNvSpPr/>
          <p:nvPr/>
        </p:nvSpPr>
        <p:spPr>
          <a:xfrm>
            <a:off x="4489704" y="2816352"/>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FinCEN BOI reporting guidance</a:t>
            </a:r>
            <a:endParaRPr lang="en-US" sz="1240" dirty="0"/>
          </a:p>
        </p:txBody>
      </p:sp>
      <p:sp>
        <p:nvSpPr>
          <p:cNvPr id="18" name="Text 16"/>
          <p:cNvSpPr/>
          <p:nvPr/>
        </p:nvSpPr>
        <p:spPr>
          <a:xfrm>
            <a:off x="4160520" y="3392424"/>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19" name="Text 17"/>
          <p:cNvSpPr/>
          <p:nvPr/>
        </p:nvSpPr>
        <p:spPr>
          <a:xfrm>
            <a:off x="4489704" y="3383280"/>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USPTO trademark basics and copyright basics</a:t>
            </a:r>
            <a:endParaRPr lang="en-US" sz="1240" dirty="0"/>
          </a:p>
        </p:txBody>
      </p:sp>
      <p:sp>
        <p:nvSpPr>
          <p:cNvPr id="20" name="Text 18"/>
          <p:cNvSpPr/>
          <p:nvPr/>
        </p:nvSpPr>
        <p:spPr>
          <a:xfrm>
            <a:off x="7607808" y="1691640"/>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21" name="Text 19"/>
          <p:cNvSpPr/>
          <p:nvPr/>
        </p:nvSpPr>
        <p:spPr>
          <a:xfrm>
            <a:off x="7936992" y="1682496"/>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FTC noncompete rule status</a:t>
            </a:r>
            <a:endParaRPr lang="en-US" sz="1240" dirty="0"/>
          </a:p>
        </p:txBody>
      </p:sp>
      <p:sp>
        <p:nvSpPr>
          <p:cNvPr id="22" name="Text 20"/>
          <p:cNvSpPr/>
          <p:nvPr/>
        </p:nvSpPr>
        <p:spPr>
          <a:xfrm>
            <a:off x="7607808" y="2258568"/>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23" name="Text 21"/>
          <p:cNvSpPr/>
          <p:nvPr/>
        </p:nvSpPr>
        <p:spPr>
          <a:xfrm>
            <a:off x="7936992" y="2249424"/>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Florida CFO workers’ compensation resources</a:t>
            </a:r>
            <a:endParaRPr lang="en-US" sz="1240" dirty="0"/>
          </a:p>
        </p:txBody>
      </p:sp>
      <p:sp>
        <p:nvSpPr>
          <p:cNvPr id="24" name="Text 22"/>
          <p:cNvSpPr/>
          <p:nvPr/>
        </p:nvSpPr>
        <p:spPr>
          <a:xfrm>
            <a:off x="7607808" y="2825496"/>
            <a:ext cx="256032" cy="256032"/>
          </a:xfrm>
          <a:prstGeom prst="rect">
            <a:avLst/>
          </a:prstGeom>
          <a:noFill/>
          <a:ln/>
        </p:spPr>
        <p:txBody>
          <a:bodyPr wrap="square" lIns="0" tIns="0" rIns="0" bIns="0" rtlCol="0" anchor="ctr"/>
          <a:lstStyle/>
          <a:p>
            <a:pPr marL="0" indent="0">
              <a:buNone/>
            </a:pPr>
            <a:r>
              <a:rPr lang="en-US" sz="1300" b="1" dirty="0">
                <a:solidFill>
                  <a:srgbClr val="71816D"/>
                </a:solidFill>
                <a:latin typeface="Aptos" pitchFamily="34" charset="0"/>
                <a:ea typeface="Aptos" pitchFamily="34" charset="-122"/>
                <a:cs typeface="Aptos" pitchFamily="34" charset="-120"/>
              </a:rPr>
              <a:t>✓</a:t>
            </a:r>
            <a:endParaRPr lang="en-US" sz="1300" dirty="0"/>
          </a:p>
        </p:txBody>
      </p:sp>
      <p:sp>
        <p:nvSpPr>
          <p:cNvPr id="25" name="Text 23"/>
          <p:cNvSpPr/>
          <p:nvPr/>
        </p:nvSpPr>
        <p:spPr>
          <a:xfrm>
            <a:off x="7936992" y="2816352"/>
            <a:ext cx="2880360" cy="384048"/>
          </a:xfrm>
          <a:prstGeom prst="rect">
            <a:avLst/>
          </a:prstGeom>
          <a:noFill/>
          <a:ln/>
        </p:spPr>
        <p:txBody>
          <a:bodyPr wrap="square" lIns="127" tIns="127" rIns="127" bIns="127" rtlCol="0" anchor="ctr">
            <a:normAutofit/>
          </a:bodyPr>
          <a:lstStyle/>
          <a:p>
            <a:pPr marL="0" indent="0">
              <a:buNone/>
            </a:pPr>
            <a:r>
              <a:rPr lang="en-US" sz="1240" dirty="0">
                <a:solidFill>
                  <a:srgbClr val="1D2939"/>
                </a:solidFill>
                <a:latin typeface="Aptos" pitchFamily="34" charset="0"/>
                <a:ea typeface="Aptos" pitchFamily="34" charset="-122"/>
                <a:cs typeface="Aptos" pitchFamily="34" charset="-120"/>
              </a:rPr>
              <a:t>EEOC small business resources</a:t>
            </a:r>
            <a:endParaRPr lang="en-US" sz="1240" dirty="0"/>
          </a:p>
        </p:txBody>
      </p:sp>
      <p:sp>
        <p:nvSpPr>
          <p:cNvPr id="26" name="Text 24"/>
          <p:cNvSpPr/>
          <p:nvPr/>
        </p:nvSpPr>
        <p:spPr>
          <a:xfrm>
            <a:off x="502920" y="6510528"/>
            <a:ext cx="4800600" cy="201168"/>
          </a:xfrm>
          <a:prstGeom prst="rect">
            <a:avLst/>
          </a:prstGeom>
          <a:noFill/>
          <a:ln/>
        </p:spPr>
        <p:txBody>
          <a:bodyPr wrap="square" lIns="0" tIns="0" rIns="0" bIns="0" rtlCol="0" anchor="ctr">
            <a:normAutofit/>
          </a:bodyPr>
          <a:lstStyle/>
          <a:p>
            <a:pPr marL="0" indent="0">
              <a:buNone/>
            </a:pPr>
            <a:r>
              <a:rPr lang="en-US" sz="650" dirty="0">
                <a:solidFill>
                  <a:srgbClr val="5C6470"/>
                </a:solidFill>
                <a:latin typeface="Aptos" pitchFamily="34" charset="0"/>
                <a:ea typeface="Aptos" pitchFamily="34" charset="-122"/>
                <a:cs typeface="Aptos" pitchFamily="34" charset="-120"/>
              </a:rPr>
              <a:t>Educational information only | Not legal advice | Matthew Fornaro, P.A.</a:t>
            </a:r>
            <a:endParaRPr lang="en-US" sz="650" dirty="0"/>
          </a:p>
        </p:txBody>
      </p:sp>
      <p:sp>
        <p:nvSpPr>
          <p:cNvPr id="27" name="Text 25"/>
          <p:cNvSpPr/>
          <p:nvPr/>
        </p:nvSpPr>
        <p:spPr>
          <a:xfrm>
            <a:off x="5806440" y="6510528"/>
            <a:ext cx="274320" cy="201168"/>
          </a:xfrm>
          <a:prstGeom prst="rect">
            <a:avLst/>
          </a:prstGeom>
          <a:noFill/>
          <a:ln/>
        </p:spPr>
        <p:txBody>
          <a:bodyPr wrap="square" lIns="0" tIns="0" rIns="0" bIns="0" rtlCol="0" anchor="ctr"/>
          <a:lstStyle/>
          <a:p>
            <a:pPr marL="0" indent="0" algn="r">
              <a:buNone/>
            </a:pPr>
            <a:r>
              <a:rPr lang="en-US" sz="650" dirty="0">
                <a:solidFill>
                  <a:srgbClr val="5C6470"/>
                </a:solidFill>
                <a:latin typeface="Aptos" pitchFamily="34" charset="0"/>
                <a:ea typeface="Aptos" pitchFamily="34" charset="-122"/>
                <a:cs typeface="Aptos" pitchFamily="34" charset="-120"/>
              </a:rPr>
              <a:t>44</a:t>
            </a:r>
            <a:endParaRPr lang="en-US" sz="65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CE9D78-9EF8-4C23-8765-C5D2B44B0682}"/>
              </a:ext>
            </a:extLst>
          </p:cNvPr>
          <p:cNvSpPr>
            <a:spLocks noGrp="1"/>
          </p:cNvSpPr>
          <p:nvPr>
            <p:ph type="title"/>
          </p:nvPr>
        </p:nvSpPr>
        <p:spPr>
          <a:xfrm>
            <a:off x="1981200" y="885464"/>
            <a:ext cx="8229600" cy="472101"/>
          </a:xfrm>
        </p:spPr>
        <p:txBody>
          <a:bodyPr>
            <a:normAutofit fontScale="90000"/>
          </a:bodyPr>
          <a:lstStyle/>
          <a:p>
            <a:r>
              <a:rPr lang="en-US" dirty="0"/>
              <a:t>Next steps</a:t>
            </a:r>
          </a:p>
        </p:txBody>
      </p:sp>
      <p:sp>
        <p:nvSpPr>
          <p:cNvPr id="3" name="Content Placeholder 2">
            <a:extLst>
              <a:ext uri="{FF2B5EF4-FFF2-40B4-BE49-F238E27FC236}">
                <a16:creationId xmlns:a16="http://schemas.microsoft.com/office/drawing/2014/main" id="{653BC5BA-91A4-4633-BFE9-6D3517CBA35D}"/>
              </a:ext>
            </a:extLst>
          </p:cNvPr>
          <p:cNvSpPr>
            <a:spLocks noGrp="1"/>
          </p:cNvSpPr>
          <p:nvPr>
            <p:ph idx="1"/>
          </p:nvPr>
        </p:nvSpPr>
        <p:spPr>
          <a:xfrm>
            <a:off x="1981200" y="1315165"/>
            <a:ext cx="8229600" cy="3109913"/>
          </a:xfrm>
        </p:spPr>
        <p:txBody>
          <a:bodyPr>
            <a:normAutofit/>
          </a:bodyPr>
          <a:lstStyle/>
          <a:p>
            <a:r>
              <a:rPr lang="en-US" sz="1800" dirty="0"/>
              <a:t>Continue your search for knowledge through other SCORE’s workshops/webinars and mentoring/counseling services: </a:t>
            </a:r>
            <a:r>
              <a:rPr lang="en-US" sz="1800" dirty="0">
                <a:hlinkClick r:id="rId3"/>
              </a:rPr>
              <a:t>www.broward.score.org</a:t>
            </a:r>
            <a:endParaRPr lang="en-US" sz="1800" dirty="0"/>
          </a:p>
        </p:txBody>
      </p:sp>
      <p:sp>
        <p:nvSpPr>
          <p:cNvPr id="7" name="Arrow: Left 6">
            <a:extLst>
              <a:ext uri="{FF2B5EF4-FFF2-40B4-BE49-F238E27FC236}">
                <a16:creationId xmlns:a16="http://schemas.microsoft.com/office/drawing/2014/main" id="{9A80EF08-39A0-4BB7-9BD2-434FC13635FA}"/>
              </a:ext>
            </a:extLst>
          </p:cNvPr>
          <p:cNvSpPr/>
          <p:nvPr/>
        </p:nvSpPr>
        <p:spPr>
          <a:xfrm>
            <a:off x="7256221" y="1700571"/>
            <a:ext cx="632762" cy="173391"/>
          </a:xfrm>
          <a:prstGeom prst="lef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pic>
        <p:nvPicPr>
          <p:cNvPr id="5" name="Picture 4">
            <a:extLst>
              <a:ext uri="{FF2B5EF4-FFF2-40B4-BE49-F238E27FC236}">
                <a16:creationId xmlns:a16="http://schemas.microsoft.com/office/drawing/2014/main" id="{A57AD381-C453-0A02-8B83-BE26652E15D2}"/>
              </a:ext>
            </a:extLst>
          </p:cNvPr>
          <p:cNvPicPr>
            <a:picLocks noChangeAspect="1"/>
          </p:cNvPicPr>
          <p:nvPr/>
        </p:nvPicPr>
        <p:blipFill>
          <a:blip r:embed="rId4"/>
          <a:stretch>
            <a:fillRect/>
          </a:stretch>
        </p:blipFill>
        <p:spPr>
          <a:xfrm>
            <a:off x="783504" y="2171446"/>
            <a:ext cx="11008326" cy="3690298"/>
          </a:xfrm>
          <a:prstGeom prst="rect">
            <a:avLst/>
          </a:prstGeom>
        </p:spPr>
      </p:pic>
      <p:sp>
        <p:nvSpPr>
          <p:cNvPr id="6" name="Arrow: Left 5">
            <a:extLst>
              <a:ext uri="{FF2B5EF4-FFF2-40B4-BE49-F238E27FC236}">
                <a16:creationId xmlns:a16="http://schemas.microsoft.com/office/drawing/2014/main" id="{F016EB01-6EC1-42FE-9E10-787DD52BF74F}"/>
              </a:ext>
            </a:extLst>
          </p:cNvPr>
          <p:cNvSpPr/>
          <p:nvPr/>
        </p:nvSpPr>
        <p:spPr>
          <a:xfrm rot="8174085">
            <a:off x="2101554" y="4806432"/>
            <a:ext cx="485647" cy="196282"/>
          </a:xfrm>
          <a:prstGeom prst="lef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
        <p:nvSpPr>
          <p:cNvPr id="9" name="Arrow: Left 8">
            <a:extLst>
              <a:ext uri="{FF2B5EF4-FFF2-40B4-BE49-F238E27FC236}">
                <a16:creationId xmlns:a16="http://schemas.microsoft.com/office/drawing/2014/main" id="{D286FA55-47CA-4210-A15B-6A5B518323D2}"/>
              </a:ext>
            </a:extLst>
          </p:cNvPr>
          <p:cNvSpPr/>
          <p:nvPr/>
        </p:nvSpPr>
        <p:spPr>
          <a:xfrm rot="8037407">
            <a:off x="3156275" y="4852064"/>
            <a:ext cx="450764" cy="214077"/>
          </a:xfrm>
          <a:prstGeom prst="leftArrow">
            <a:avLst/>
          </a:prstGeom>
          <a:solidFill>
            <a:srgbClr val="FF0000"/>
          </a:solid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46162827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CORE-Basic">
  <a:themeElements>
    <a:clrScheme name="Score Colors">
      <a:dk1>
        <a:srgbClr val="1A68A6"/>
      </a:dk1>
      <a:lt1>
        <a:sysClr val="window" lastClr="FFFFFF"/>
      </a:lt1>
      <a:dk2>
        <a:srgbClr val="538833"/>
      </a:dk2>
      <a:lt2>
        <a:srgbClr val="004D8F"/>
      </a:lt2>
      <a:accent1>
        <a:srgbClr val="538833"/>
      </a:accent1>
      <a:accent2>
        <a:srgbClr val="F5C51C"/>
      </a:accent2>
      <a:accent3>
        <a:srgbClr val="1F3964"/>
      </a:accent3>
      <a:accent4>
        <a:srgbClr val="2A2517"/>
      </a:accent4>
      <a:accent5>
        <a:srgbClr val="2E302F"/>
      </a:accent5>
      <a:accent6>
        <a:srgbClr val="ACC3D4"/>
      </a:accent6>
      <a:hlink>
        <a:srgbClr val="1A68A6"/>
      </a:hlink>
      <a:folHlink>
        <a:srgbClr val="1A68A6"/>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SCORE-Basic" id="{4C8ECBC3-FA14-4750-BE4B-AB5643B662CC}" vid="{276C7DC1-1461-484E-8481-9C24E9B77DAC}"/>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TotalTime>
  <Words>5072</Words>
  <Application>Microsoft Office PowerPoint</Application>
  <PresentationFormat>Widescreen</PresentationFormat>
  <Paragraphs>654</Paragraphs>
  <Slides>50</Slides>
  <Notes>49</Notes>
  <HiddenSlides>0</HiddenSlides>
  <MMClips>0</MMClips>
  <ScaleCrop>false</ScaleCrop>
  <HeadingPairs>
    <vt:vector size="6" baseType="variant">
      <vt:variant>
        <vt:lpstr>Fonts Used</vt:lpstr>
      </vt:variant>
      <vt:variant>
        <vt:i4>8</vt:i4>
      </vt:variant>
      <vt:variant>
        <vt:lpstr>Theme</vt:lpstr>
      </vt:variant>
      <vt:variant>
        <vt:i4>2</vt:i4>
      </vt:variant>
      <vt:variant>
        <vt:lpstr>Slide Titles</vt:lpstr>
      </vt:variant>
      <vt:variant>
        <vt:i4>50</vt:i4>
      </vt:variant>
    </vt:vector>
  </HeadingPairs>
  <TitlesOfParts>
    <vt:vector size="60" baseType="lpstr">
      <vt:lpstr>ＭＳ Ｐゴシック</vt:lpstr>
      <vt:lpstr>Aptos</vt:lpstr>
      <vt:lpstr>Aptos Display</vt:lpstr>
      <vt:lpstr>Arial</vt:lpstr>
      <vt:lpstr>Calibri</vt:lpstr>
      <vt:lpstr>Gill Sans</vt:lpstr>
      <vt:lpstr>Gill Sans MT</vt:lpstr>
      <vt:lpstr>Wingdings</vt:lpstr>
      <vt:lpstr>Office Theme</vt:lpstr>
      <vt:lpstr>SCORE-Basic</vt:lpstr>
      <vt:lpstr>             </vt:lpstr>
      <vt:lpstr>Agenda</vt:lpstr>
      <vt:lpstr>Who we are -  SCORE Broward</vt:lpstr>
      <vt:lpstr>Webinars</vt:lpstr>
      <vt:lpstr>Webinar/Workshop Guidelines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Next steps</vt:lpstr>
    </vt:vector>
  </TitlesOfParts>
  <Company>Matthew Fornaro, 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Foundations Every Florida Business Owner Should Know</dc:title>
  <dc:subject>SCORE educational webinar materials for Florida business owners</dc:subject>
  <dc:creator>Matthew Fornaro, P.A.</dc:creator>
  <cp:lastModifiedBy>Giuseppe Fava</cp:lastModifiedBy>
  <cp:revision>2</cp:revision>
  <dcterms:created xsi:type="dcterms:W3CDTF">2026-06-25T22:13:52Z</dcterms:created>
  <dcterms:modified xsi:type="dcterms:W3CDTF">2026-09-23T16:05:27Z</dcterms:modified>
</cp:coreProperties>
</file>